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5" d="100"/>
          <a:sy n="85" d="100"/>
        </p:scale>
        <p:origin x="180"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DA51639-B2D6-4652-B8C3-1B4C224A7BAF}" type="datetimeFigureOut">
              <a:rPr lang="en-US" dirty="0"/>
              <a:t>1/18/2023</a:t>
            </a:fld>
            <a:endParaRPr lang="en-US" dirty="0"/>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4FAB73BC-B049-4115-A692-8D63A059BFB8}" type="slidenum">
              <a:rPr lang="en-US" dirty="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1A6AA8-A04B-4104-9AE2-BD48D340E27F}"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4E0BF79-FAC6-4A96-8DE1-F7B82E2E1652}" type="datetimeFigureOut">
              <a:rPr lang="en-US" dirty="0"/>
              <a:t>1/18/2023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2FF5DD9-2C52-442D-92E2-8072C0C3D7CD}" type="datetimeFigureOut">
              <a:rPr lang="en-US" dirty="0"/>
              <a:t>1/18/2023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C44961B7-6B89-48AB-966F-622E2788EECC}" type="datetimeFigureOut">
              <a:rPr lang="en-US" dirty="0"/>
              <a:t>1/18/2023</a:t>
            </a:fld>
            <a:endParaRPr lang="en-US" dirty="0"/>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dirty="0"/>
          </a:p>
        </p:txBody>
      </p:sp>
      <p:sp>
        <p:nvSpPr>
          <p:cNvPr id="6" name="Slide Number Placeholder 5"/>
          <p:cNvSpPr>
            <a:spLocks noGrp="1"/>
          </p:cNvSpPr>
          <p:nvPr>
            <p:ph type="sldNum" sz="quarter" idx="12"/>
          </p:nvPr>
        </p:nvSpPr>
        <p:spPr>
          <a:xfrm>
            <a:off x="8604504" y="5211060"/>
            <a:ext cx="2112264" cy="228600"/>
          </a:xfrm>
        </p:spPr>
        <p:txBody>
          <a:bodyPr/>
          <a:lstStyle/>
          <a:p>
            <a:fld id="{4FAB73BC-B049-4115-A692-8D63A059BFB8}" type="slidenum">
              <a:rPr lang="en-US" dirty="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BD3D6FB-79CC-4683-A046-BBE785BA1BED}" type="datetimeFigureOut">
              <a:rPr lang="en-US" dirty="0"/>
              <a:t>1/18/2023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512B3E8-48F1-4B23-8498-D8A04A81EC9C}" type="datetimeFigureOut">
              <a:rPr lang="en-US" dirty="0"/>
              <a:t>1/18/2023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B90D90-AA62-404D-A741-635B4370F9CB}" type="datetimeFigureOut">
              <a:rPr lang="en-US" dirty="0"/>
              <a:t>1/18/2023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7002E4-6836-46D1-9DBB-3C27C0DD3A89}" type="datetimeFigureOut">
              <a:rPr lang="en-US" dirty="0"/>
              <a:t>1/18/2023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F131DD-A141-4471-BCF9-C6073EDD7E20}" type="datetimeFigureOut">
              <a:rPr lang="en-US" dirty="0"/>
              <a:t>1/18/2023</a:t>
            </a:fld>
            <a:endParaRPr lang="en-US" dirty="0"/>
          </a:p>
        </p:txBody>
      </p:sp>
      <p:sp>
        <p:nvSpPr>
          <p:cNvPr id="9" name="Footer Placeholder 8"/>
          <p:cNvSpPr>
            <a:spLocks noGrp="1"/>
          </p:cNvSpPr>
          <p:nvPr>
            <p:ph type="ftr" sz="quarter" idx="11"/>
          </p:nvPr>
        </p:nvSpPr>
        <p:spPr/>
        <p:txBody>
          <a:bodyPr/>
          <a:lstStyle>
            <a:lvl1pPr algn="r">
              <a:defRPr/>
            </a:lvl1pPr>
          </a:lstStyle>
          <a:p>
            <a:endParaRPr lang="en-US" dirty="0"/>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B334A90-EB03-42F3-8859-2C2B2724C058}" type="datetimeFigureOut">
              <a:rPr lang="en-US" dirty="0"/>
              <a:t>1/18/2023</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4FAB73BC-B049-4115-A692-8D63A059BFB8}" type="slidenum">
              <a:rPr lang="en-US" dirty="0"/>
              <a:pPr/>
              <a:t>‹#›</a:t>
            </a:fld>
            <a:endParaRPr lang="en-US" dirty="0"/>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CBC48EC7-AF6A-48D3-8284-14BACBEBDD84}" type="datetimeFigureOut">
              <a:rPr lang="en-US" dirty="0"/>
              <a:t>1/18/2023</a:t>
            </a:fld>
            <a:endParaRPr lang="en-US" dirty="0"/>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gov.uk/government/publications/phonics-screening-check-2022-material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D3F97D-98BF-4910-9F04-195FF58E2A2E}"/>
              </a:ext>
            </a:extLst>
          </p:cNvPr>
          <p:cNvSpPr>
            <a:spLocks noGrp="1"/>
          </p:cNvSpPr>
          <p:nvPr>
            <p:ph type="ctrTitle"/>
          </p:nvPr>
        </p:nvSpPr>
        <p:spPr/>
        <p:txBody>
          <a:bodyPr/>
          <a:lstStyle/>
          <a:p>
            <a:r>
              <a:rPr lang="en-GB" dirty="0">
                <a:latin typeface="Twinkl Light" panose="02000000000000000000" pitchFamily="2" charset="0"/>
              </a:rPr>
              <a:t>Year 1 Phonics Screening</a:t>
            </a:r>
          </a:p>
        </p:txBody>
      </p:sp>
      <p:sp>
        <p:nvSpPr>
          <p:cNvPr id="3" name="Subtitle 2">
            <a:extLst>
              <a:ext uri="{FF2B5EF4-FFF2-40B4-BE49-F238E27FC236}">
                <a16:creationId xmlns:a16="http://schemas.microsoft.com/office/drawing/2014/main" id="{207319F8-D5BB-45B0-B614-9D0173E03A78}"/>
              </a:ext>
            </a:extLst>
          </p:cNvPr>
          <p:cNvSpPr>
            <a:spLocks noGrp="1"/>
          </p:cNvSpPr>
          <p:nvPr>
            <p:ph type="subTitle" idx="1"/>
          </p:nvPr>
        </p:nvSpPr>
        <p:spPr/>
        <p:txBody>
          <a:bodyPr/>
          <a:lstStyle/>
          <a:p>
            <a:r>
              <a:rPr lang="en-GB" dirty="0">
                <a:latin typeface="Twinkl Light" panose="02000000000000000000" pitchFamily="2" charset="0"/>
              </a:rPr>
              <a:t>Parents Information Meeting January 2023</a:t>
            </a:r>
          </a:p>
        </p:txBody>
      </p:sp>
    </p:spTree>
    <p:extLst>
      <p:ext uri="{BB962C8B-B14F-4D97-AF65-F5344CB8AC3E}">
        <p14:creationId xmlns:p14="http://schemas.microsoft.com/office/powerpoint/2010/main" val="13000075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CC7844-6D47-4566-819E-889425E3D63C}"/>
              </a:ext>
            </a:extLst>
          </p:cNvPr>
          <p:cNvSpPr>
            <a:spLocks noGrp="1"/>
          </p:cNvSpPr>
          <p:nvPr>
            <p:ph type="title"/>
          </p:nvPr>
        </p:nvSpPr>
        <p:spPr/>
        <p:txBody>
          <a:bodyPr/>
          <a:lstStyle/>
          <a:p>
            <a:r>
              <a:rPr lang="en-GB" dirty="0">
                <a:solidFill>
                  <a:schemeClr val="accent1"/>
                </a:solidFill>
                <a:latin typeface="Twinkl Light" panose="02000000000000000000" pitchFamily="2" charset="0"/>
              </a:rPr>
              <a:t>Any Questions?</a:t>
            </a:r>
          </a:p>
        </p:txBody>
      </p:sp>
      <p:pic>
        <p:nvPicPr>
          <p:cNvPr id="5" name="Picture 4">
            <a:extLst>
              <a:ext uri="{FF2B5EF4-FFF2-40B4-BE49-F238E27FC236}">
                <a16:creationId xmlns:a16="http://schemas.microsoft.com/office/drawing/2014/main" id="{0F82A9DB-B436-4133-A13A-94A72CEDB920}"/>
              </a:ext>
            </a:extLst>
          </p:cNvPr>
          <p:cNvPicPr>
            <a:picLocks noChangeAspect="1"/>
          </p:cNvPicPr>
          <p:nvPr/>
        </p:nvPicPr>
        <p:blipFill>
          <a:blip r:embed="rId2"/>
          <a:stretch>
            <a:fillRect/>
          </a:stretch>
        </p:blipFill>
        <p:spPr>
          <a:xfrm>
            <a:off x="3628639" y="2112459"/>
            <a:ext cx="4934722" cy="3666751"/>
          </a:xfrm>
          <a:prstGeom prst="rect">
            <a:avLst/>
          </a:prstGeom>
        </p:spPr>
      </p:pic>
    </p:spTree>
    <p:extLst>
      <p:ext uri="{BB962C8B-B14F-4D97-AF65-F5344CB8AC3E}">
        <p14:creationId xmlns:p14="http://schemas.microsoft.com/office/powerpoint/2010/main" val="51764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CAF779-F831-4668-ACDE-E0128D2D8267}"/>
              </a:ext>
            </a:extLst>
          </p:cNvPr>
          <p:cNvSpPr>
            <a:spLocks noGrp="1"/>
          </p:cNvSpPr>
          <p:nvPr>
            <p:ph type="title"/>
          </p:nvPr>
        </p:nvSpPr>
        <p:spPr/>
        <p:txBody>
          <a:bodyPr/>
          <a:lstStyle/>
          <a:p>
            <a:r>
              <a:rPr lang="en-GB" dirty="0">
                <a:solidFill>
                  <a:schemeClr val="accent1"/>
                </a:solidFill>
                <a:latin typeface="Twinkl Light" panose="02000000000000000000" pitchFamily="2" charset="0"/>
              </a:rPr>
              <a:t>Reading support</a:t>
            </a:r>
          </a:p>
        </p:txBody>
      </p:sp>
      <p:sp>
        <p:nvSpPr>
          <p:cNvPr id="3" name="Content Placeholder 2">
            <a:extLst>
              <a:ext uri="{FF2B5EF4-FFF2-40B4-BE49-F238E27FC236}">
                <a16:creationId xmlns:a16="http://schemas.microsoft.com/office/drawing/2014/main" id="{EC9B7619-0BE6-452D-9A33-49DE8132F666}"/>
              </a:ext>
            </a:extLst>
          </p:cNvPr>
          <p:cNvSpPr>
            <a:spLocks noGrp="1"/>
          </p:cNvSpPr>
          <p:nvPr>
            <p:ph idx="1"/>
          </p:nvPr>
        </p:nvSpPr>
        <p:spPr/>
        <p:txBody>
          <a:bodyPr>
            <a:normAutofit/>
          </a:bodyPr>
          <a:lstStyle/>
          <a:p>
            <a:pPr>
              <a:buFont typeface="Wingdings" panose="05000000000000000000" pitchFamily="2" charset="2"/>
              <a:buChar char="v"/>
            </a:pPr>
            <a:r>
              <a:rPr lang="en-GB" sz="2000" dirty="0">
                <a:latin typeface="Twinkl Light" panose="02000000000000000000" pitchFamily="2" charset="0"/>
              </a:rPr>
              <a:t> If you missed the meeting last year please look on the Robins class webpage to view the PowerPoint we delivered, in which we shared strategies to support reading and phonics at home. We will be doing another one later this year. </a:t>
            </a:r>
          </a:p>
        </p:txBody>
      </p:sp>
      <p:pic>
        <p:nvPicPr>
          <p:cNvPr id="4" name="Picture 3">
            <a:extLst>
              <a:ext uri="{FF2B5EF4-FFF2-40B4-BE49-F238E27FC236}">
                <a16:creationId xmlns:a16="http://schemas.microsoft.com/office/drawing/2014/main" id="{D0BD0639-E026-4234-9D7D-17218208B943}"/>
              </a:ext>
            </a:extLst>
          </p:cNvPr>
          <p:cNvPicPr>
            <a:picLocks noChangeAspect="1"/>
          </p:cNvPicPr>
          <p:nvPr/>
        </p:nvPicPr>
        <p:blipFill>
          <a:blip r:embed="rId2"/>
          <a:stretch>
            <a:fillRect/>
          </a:stretch>
        </p:blipFill>
        <p:spPr>
          <a:xfrm>
            <a:off x="2803590" y="3429000"/>
            <a:ext cx="6584821" cy="2483954"/>
          </a:xfrm>
          <a:prstGeom prst="rect">
            <a:avLst/>
          </a:prstGeom>
        </p:spPr>
      </p:pic>
    </p:spTree>
    <p:extLst>
      <p:ext uri="{BB962C8B-B14F-4D97-AF65-F5344CB8AC3E}">
        <p14:creationId xmlns:p14="http://schemas.microsoft.com/office/powerpoint/2010/main" val="1678667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B5C2A-B5BB-4EEA-B44C-8FF985BEA592}"/>
              </a:ext>
            </a:extLst>
          </p:cNvPr>
          <p:cNvSpPr>
            <a:spLocks noGrp="1"/>
          </p:cNvSpPr>
          <p:nvPr>
            <p:ph type="title"/>
          </p:nvPr>
        </p:nvSpPr>
        <p:spPr>
          <a:xfrm>
            <a:off x="218661" y="277367"/>
            <a:ext cx="11734800" cy="1371600"/>
          </a:xfrm>
        </p:spPr>
        <p:txBody>
          <a:bodyPr/>
          <a:lstStyle/>
          <a:p>
            <a:pPr algn="ctr"/>
            <a:r>
              <a:rPr lang="en-GB" dirty="0">
                <a:solidFill>
                  <a:schemeClr val="accent1"/>
                </a:solidFill>
                <a:latin typeface="Twinkl Light" panose="02000000000000000000" pitchFamily="2" charset="0"/>
              </a:rPr>
              <a:t>Read, Write, Inc.</a:t>
            </a:r>
          </a:p>
        </p:txBody>
      </p:sp>
      <p:grpSp>
        <p:nvGrpSpPr>
          <p:cNvPr id="22" name="Group 21">
            <a:extLst>
              <a:ext uri="{FF2B5EF4-FFF2-40B4-BE49-F238E27FC236}">
                <a16:creationId xmlns:a16="http://schemas.microsoft.com/office/drawing/2014/main" id="{0FA59674-3E20-4847-83EB-AEFA13C982E9}"/>
              </a:ext>
            </a:extLst>
          </p:cNvPr>
          <p:cNvGrpSpPr/>
          <p:nvPr/>
        </p:nvGrpSpPr>
        <p:grpSpPr>
          <a:xfrm>
            <a:off x="1697294" y="1323372"/>
            <a:ext cx="8797413" cy="5110235"/>
            <a:chOff x="485982" y="1323372"/>
            <a:chExt cx="8797413" cy="5110235"/>
          </a:xfrm>
        </p:grpSpPr>
        <p:pic>
          <p:nvPicPr>
            <p:cNvPr id="21" name="Picture 20">
              <a:extLst>
                <a:ext uri="{FF2B5EF4-FFF2-40B4-BE49-F238E27FC236}">
                  <a16:creationId xmlns:a16="http://schemas.microsoft.com/office/drawing/2014/main" id="{AD1551A3-9B08-4271-8589-57D30C05A71F}"/>
                </a:ext>
              </a:extLst>
            </p:cNvPr>
            <p:cNvPicPr>
              <a:picLocks noChangeAspect="1"/>
            </p:cNvPicPr>
            <p:nvPr/>
          </p:nvPicPr>
          <p:blipFill>
            <a:blip r:embed="rId2"/>
            <a:stretch>
              <a:fillRect/>
            </a:stretch>
          </p:blipFill>
          <p:spPr>
            <a:xfrm>
              <a:off x="485982" y="1323372"/>
              <a:ext cx="8797413" cy="4414819"/>
            </a:xfrm>
            <a:prstGeom prst="rect">
              <a:avLst/>
            </a:prstGeom>
          </p:spPr>
        </p:pic>
        <p:pic>
          <p:nvPicPr>
            <p:cNvPr id="19" name="Picture 2" descr="Read Write Inc.: Set 2 &amp; 3: Speed Sound Cards - Gill Munton; | Foyles  Bookstore">
              <a:extLst>
                <a:ext uri="{FF2B5EF4-FFF2-40B4-BE49-F238E27FC236}">
                  <a16:creationId xmlns:a16="http://schemas.microsoft.com/office/drawing/2014/main" id="{B97A8F4E-2029-4DF1-A3AA-464F07DF53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32040" y="4949687"/>
              <a:ext cx="1951355" cy="1482425"/>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6" descr="Read Write Inc. Phonics: A4 Speed Sounds Cards Set 1 : Ruth Miskin :  9780198467083">
              <a:extLst>
                <a:ext uri="{FF2B5EF4-FFF2-40B4-BE49-F238E27FC236}">
                  <a16:creationId xmlns:a16="http://schemas.microsoft.com/office/drawing/2014/main" id="{0F24C8CC-A94A-4CF7-BB73-4DB5FE665C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95979" y="4949687"/>
              <a:ext cx="1951355" cy="1483920"/>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54903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07A33B4-73C2-46AC-A0EE-783D671C86D4}"/>
              </a:ext>
            </a:extLst>
          </p:cNvPr>
          <p:cNvSpPr txBox="1"/>
          <p:nvPr/>
        </p:nvSpPr>
        <p:spPr>
          <a:xfrm>
            <a:off x="1066799" y="516698"/>
            <a:ext cx="6425967" cy="4832092"/>
          </a:xfrm>
          <a:prstGeom prst="rect">
            <a:avLst/>
          </a:prstGeom>
          <a:noFill/>
        </p:spPr>
        <p:txBody>
          <a:bodyPr wrap="square" rtlCol="0">
            <a:spAutoFit/>
          </a:bodyPr>
          <a:lstStyle/>
          <a:p>
            <a:r>
              <a:rPr lang="en-GB" sz="2800" dirty="0">
                <a:latin typeface="Twinkl Light" panose="02000000000000000000" pitchFamily="2" charset="0"/>
              </a:rPr>
              <a:t>Sounds written with two letters:</a:t>
            </a:r>
          </a:p>
          <a:p>
            <a:endParaRPr lang="en-GB" sz="2800" dirty="0">
              <a:latin typeface="Twinkl Light" panose="02000000000000000000" pitchFamily="2" charset="0"/>
            </a:endParaRPr>
          </a:p>
          <a:p>
            <a:r>
              <a:rPr lang="en-GB" sz="3600" b="1" dirty="0">
                <a:latin typeface="Twinkl Light" panose="02000000000000000000" pitchFamily="2" charset="0"/>
              </a:rPr>
              <a:t>sh   th   ch   qu   ng   </a:t>
            </a:r>
            <a:r>
              <a:rPr lang="en-GB" sz="3600" b="1" dirty="0" err="1">
                <a:latin typeface="Twinkl Light" panose="02000000000000000000" pitchFamily="2" charset="0"/>
              </a:rPr>
              <a:t>nk</a:t>
            </a:r>
            <a:r>
              <a:rPr lang="en-GB" sz="3600" b="1" dirty="0">
                <a:latin typeface="Twinkl Light" panose="02000000000000000000" pitchFamily="2" charset="0"/>
              </a:rPr>
              <a:t>   ck</a:t>
            </a:r>
          </a:p>
          <a:p>
            <a:endParaRPr lang="en-GB" sz="3600" b="1" dirty="0">
              <a:latin typeface="Twinkl Light" panose="02000000000000000000" pitchFamily="2" charset="0"/>
            </a:endParaRPr>
          </a:p>
          <a:p>
            <a:endParaRPr lang="en-GB" sz="3600" b="1" dirty="0">
              <a:latin typeface="Twinkl Light" panose="02000000000000000000" pitchFamily="2" charset="0"/>
            </a:endParaRPr>
          </a:p>
          <a:p>
            <a:endParaRPr lang="en-GB" sz="3600" b="1" dirty="0">
              <a:latin typeface="Twinkl Light" panose="02000000000000000000" pitchFamily="2" charset="0"/>
            </a:endParaRPr>
          </a:p>
          <a:p>
            <a:endParaRPr lang="en-GB" sz="3600" b="1" dirty="0">
              <a:latin typeface="Twinkl Light" panose="02000000000000000000" pitchFamily="2" charset="0"/>
            </a:endParaRPr>
          </a:p>
          <a:p>
            <a:endParaRPr lang="en-GB" sz="3600" b="1" dirty="0">
              <a:latin typeface="Twinkl Light" panose="02000000000000000000" pitchFamily="2" charset="0"/>
            </a:endParaRPr>
          </a:p>
          <a:p>
            <a:r>
              <a:rPr lang="en-GB" sz="3600" dirty="0">
                <a:latin typeface="Twinkl Light" panose="02000000000000000000" pitchFamily="2" charset="0"/>
              </a:rPr>
              <a:t>Any questions?</a:t>
            </a:r>
            <a:endParaRPr lang="en-GB" sz="2400" dirty="0"/>
          </a:p>
        </p:txBody>
      </p:sp>
      <p:pic>
        <p:nvPicPr>
          <p:cNvPr id="6" name="Picture 4" descr="Set 1 Sounds Read Write Inc. - ppt download">
            <a:extLst>
              <a:ext uri="{FF2B5EF4-FFF2-40B4-BE49-F238E27FC236}">
                <a16:creationId xmlns:a16="http://schemas.microsoft.com/office/drawing/2014/main" id="{42D7CDB5-6318-452A-B39F-197E82D3090F}"/>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2813412" y="2228131"/>
            <a:ext cx="2667700" cy="2000774"/>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a:extLst>
              <a:ext uri="{FF2B5EF4-FFF2-40B4-BE49-F238E27FC236}">
                <a16:creationId xmlns:a16="http://schemas.microsoft.com/office/drawing/2014/main" id="{86D6B5CD-ABD2-4570-BFF4-218DEB927CD4}"/>
              </a:ext>
            </a:extLst>
          </p:cNvPr>
          <p:cNvSpPr/>
          <p:nvPr/>
        </p:nvSpPr>
        <p:spPr>
          <a:xfrm>
            <a:off x="6606395" y="2551434"/>
            <a:ext cx="4630723" cy="923330"/>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8" name="TextBox 7">
            <a:extLst>
              <a:ext uri="{FF2B5EF4-FFF2-40B4-BE49-F238E27FC236}">
                <a16:creationId xmlns:a16="http://schemas.microsoft.com/office/drawing/2014/main" id="{F2015343-6119-4B9E-9308-0292D36393FE}"/>
              </a:ext>
            </a:extLst>
          </p:cNvPr>
          <p:cNvSpPr txBox="1"/>
          <p:nvPr/>
        </p:nvSpPr>
        <p:spPr>
          <a:xfrm>
            <a:off x="6752168" y="2551434"/>
            <a:ext cx="4630723" cy="923330"/>
          </a:xfrm>
          <a:prstGeom prst="rect">
            <a:avLst/>
          </a:prstGeom>
          <a:noFill/>
        </p:spPr>
        <p:txBody>
          <a:bodyPr wrap="square" rtlCol="0">
            <a:spAutoFit/>
          </a:bodyPr>
          <a:lstStyle/>
          <a:p>
            <a:r>
              <a:rPr lang="en-GB" sz="5400" b="1" dirty="0">
                <a:latin typeface="Twinkl Light" panose="02000000000000000000" pitchFamily="2" charset="0"/>
              </a:rPr>
              <a:t>special friends</a:t>
            </a:r>
            <a:endParaRPr lang="en-GB" sz="4800" b="1" dirty="0"/>
          </a:p>
        </p:txBody>
      </p:sp>
    </p:spTree>
    <p:extLst>
      <p:ext uri="{BB962C8B-B14F-4D97-AF65-F5344CB8AC3E}">
        <p14:creationId xmlns:p14="http://schemas.microsoft.com/office/powerpoint/2010/main" val="28410475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6342037-9042-4FF4-AF74-C15AEE19BAF1}"/>
              </a:ext>
            </a:extLst>
          </p:cNvPr>
          <p:cNvSpPr txBox="1">
            <a:spLocks noGrp="1"/>
          </p:cNvSpPr>
          <p:nvPr>
            <p:ph type="title"/>
          </p:nvPr>
        </p:nvSpPr>
        <p:spPr>
          <a:xfrm>
            <a:off x="1066800" y="642938"/>
            <a:ext cx="10058400" cy="1371600"/>
          </a:xfrm>
          <a:prstGeom prst="rect">
            <a:avLst/>
          </a:prstGeom>
          <a:noFill/>
        </p:spPr>
        <p:txBody>
          <a:bodyPr vert="horz" wrap="square" lIns="91440" tIns="45720" rIns="91440" bIns="45720" rtlCol="0" anchor="t">
            <a:sp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GB" sz="4000" dirty="0">
                <a:latin typeface="+mn-lt"/>
              </a:rPr>
              <a:t>Sound Blending Set 2&amp;3</a:t>
            </a:r>
          </a:p>
        </p:txBody>
      </p:sp>
      <p:grpSp>
        <p:nvGrpSpPr>
          <p:cNvPr id="23" name="Group 22">
            <a:extLst>
              <a:ext uri="{FF2B5EF4-FFF2-40B4-BE49-F238E27FC236}">
                <a16:creationId xmlns:a16="http://schemas.microsoft.com/office/drawing/2014/main" id="{625DFE98-ECD7-48C7-A7F7-E007D08ACD35}"/>
              </a:ext>
            </a:extLst>
          </p:cNvPr>
          <p:cNvGrpSpPr/>
          <p:nvPr/>
        </p:nvGrpSpPr>
        <p:grpSpPr>
          <a:xfrm>
            <a:off x="715497" y="1328738"/>
            <a:ext cx="7338308" cy="5200045"/>
            <a:chOff x="251670" y="1241571"/>
            <a:chExt cx="7338308" cy="5200045"/>
          </a:xfrm>
        </p:grpSpPr>
        <p:sp>
          <p:nvSpPr>
            <p:cNvPr id="24" name="TextBox 23">
              <a:extLst>
                <a:ext uri="{FF2B5EF4-FFF2-40B4-BE49-F238E27FC236}">
                  <a16:creationId xmlns:a16="http://schemas.microsoft.com/office/drawing/2014/main" id="{63655B3B-71B3-4E90-8266-D35E83C2E797}"/>
                </a:ext>
              </a:extLst>
            </p:cNvPr>
            <p:cNvSpPr txBox="1"/>
            <p:nvPr/>
          </p:nvSpPr>
          <p:spPr>
            <a:xfrm>
              <a:off x="251670" y="1241571"/>
              <a:ext cx="6425967" cy="3477875"/>
            </a:xfrm>
            <a:prstGeom prst="rect">
              <a:avLst/>
            </a:prstGeom>
            <a:noFill/>
          </p:spPr>
          <p:txBody>
            <a:bodyPr wrap="square" rtlCol="0">
              <a:spAutoFit/>
            </a:bodyPr>
            <a:lstStyle/>
            <a:p>
              <a:r>
                <a:rPr lang="en-GB" sz="4400" dirty="0">
                  <a:latin typeface="Twinkl Light" panose="02000000000000000000" pitchFamily="2" charset="0"/>
                </a:rPr>
                <a:t>p-l-ay      pl</a:t>
              </a:r>
              <a:r>
                <a:rPr lang="en-GB" sz="4400" u="sng" dirty="0">
                  <a:latin typeface="Twinkl Light" panose="02000000000000000000" pitchFamily="2" charset="0"/>
                </a:rPr>
                <a:t>ay</a:t>
              </a:r>
              <a:endParaRPr lang="en-GB" sz="3600" u="sng" dirty="0">
                <a:latin typeface="Twinkl Light" panose="02000000000000000000" pitchFamily="2" charset="0"/>
              </a:endParaRPr>
            </a:p>
            <a:p>
              <a:endParaRPr lang="en-GB" sz="4400" u="sng" dirty="0">
                <a:latin typeface="Twinkl Light" panose="02000000000000000000" pitchFamily="2" charset="0"/>
              </a:endParaRPr>
            </a:p>
            <a:p>
              <a:r>
                <a:rPr lang="en-GB" sz="4400" dirty="0">
                  <a:latin typeface="Twinkl Light" panose="02000000000000000000" pitchFamily="2" charset="0"/>
                </a:rPr>
                <a:t>b-ee-n      b</a:t>
              </a:r>
              <a:r>
                <a:rPr lang="en-GB" sz="4400" u="sng" dirty="0">
                  <a:latin typeface="Twinkl Light" panose="02000000000000000000" pitchFamily="2" charset="0"/>
                </a:rPr>
                <a:t>ee</a:t>
              </a:r>
              <a:r>
                <a:rPr lang="en-GB" sz="4400" dirty="0">
                  <a:latin typeface="Twinkl Light" panose="02000000000000000000" pitchFamily="2" charset="0"/>
                </a:rPr>
                <a:t>n</a:t>
              </a:r>
            </a:p>
            <a:p>
              <a:endParaRPr lang="en-GB" sz="4400" dirty="0">
                <a:latin typeface="Twinkl Light" panose="02000000000000000000" pitchFamily="2" charset="0"/>
              </a:endParaRPr>
            </a:p>
            <a:p>
              <a:r>
                <a:rPr lang="en-GB" sz="4400" dirty="0">
                  <a:latin typeface="Twinkl Light" panose="02000000000000000000" pitchFamily="2" charset="0"/>
                </a:rPr>
                <a:t>n-</a:t>
              </a:r>
              <a:r>
                <a:rPr lang="en-GB" sz="4400" dirty="0" err="1">
                  <a:latin typeface="Twinkl Light" panose="02000000000000000000" pitchFamily="2" charset="0"/>
                </a:rPr>
                <a:t>igh</a:t>
              </a:r>
              <a:r>
                <a:rPr lang="en-GB" sz="4400" dirty="0">
                  <a:latin typeface="Twinkl Light" panose="02000000000000000000" pitchFamily="2" charset="0"/>
                </a:rPr>
                <a:t>-t      n</a:t>
              </a:r>
              <a:r>
                <a:rPr lang="en-GB" sz="4400" u="sng" dirty="0">
                  <a:latin typeface="Twinkl Light" panose="02000000000000000000" pitchFamily="2" charset="0"/>
                </a:rPr>
                <a:t>igh</a:t>
              </a:r>
              <a:r>
                <a:rPr lang="en-GB" sz="4400" dirty="0">
                  <a:latin typeface="Twinkl Light" panose="02000000000000000000" pitchFamily="2" charset="0"/>
                </a:rPr>
                <a:t>t</a:t>
              </a:r>
              <a:endParaRPr lang="en-GB" sz="3600" dirty="0">
                <a:latin typeface="Twinkl Light" panose="02000000000000000000" pitchFamily="2" charset="0"/>
              </a:endParaRPr>
            </a:p>
          </p:txBody>
        </p:sp>
        <p:pic>
          <p:nvPicPr>
            <p:cNvPr id="25" name="Picture 24">
              <a:extLst>
                <a:ext uri="{FF2B5EF4-FFF2-40B4-BE49-F238E27FC236}">
                  <a16:creationId xmlns:a16="http://schemas.microsoft.com/office/drawing/2014/main" id="{AF9AA180-0DA0-4B78-B147-3EDBC482F5E1}"/>
                </a:ext>
              </a:extLst>
            </p:cNvPr>
            <p:cNvPicPr>
              <a:picLocks noChangeAspect="1"/>
            </p:cNvPicPr>
            <p:nvPr/>
          </p:nvPicPr>
          <p:blipFill>
            <a:blip r:embed="rId2"/>
            <a:stretch>
              <a:fillRect/>
            </a:stretch>
          </p:blipFill>
          <p:spPr>
            <a:xfrm>
              <a:off x="4805634" y="2547050"/>
              <a:ext cx="2569734" cy="1128475"/>
            </a:xfrm>
            <a:prstGeom prst="rect">
              <a:avLst/>
            </a:prstGeom>
          </p:spPr>
        </p:pic>
        <p:sp>
          <p:nvSpPr>
            <p:cNvPr id="26" name="Arrow: Bent 25">
              <a:extLst>
                <a:ext uri="{FF2B5EF4-FFF2-40B4-BE49-F238E27FC236}">
                  <a16:creationId xmlns:a16="http://schemas.microsoft.com/office/drawing/2014/main" id="{6CDA15C4-6805-4228-9F7D-E7BF23D2222A}"/>
                </a:ext>
              </a:extLst>
            </p:cNvPr>
            <p:cNvSpPr/>
            <p:nvPr/>
          </p:nvSpPr>
          <p:spPr>
            <a:xfrm rot="16200000">
              <a:off x="5712996" y="3525037"/>
              <a:ext cx="755009" cy="581141"/>
            </a:xfrm>
            <a:prstGeom prst="bentArrow">
              <a:avLst>
                <a:gd name="adj1" fmla="val 13452"/>
                <a:gd name="adj2" fmla="val 25000"/>
                <a:gd name="adj3" fmla="val 42322"/>
                <a:gd name="adj4" fmla="val 596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27" name="TextBox 26">
              <a:extLst>
                <a:ext uri="{FF2B5EF4-FFF2-40B4-BE49-F238E27FC236}">
                  <a16:creationId xmlns:a16="http://schemas.microsoft.com/office/drawing/2014/main" id="{DBFD5470-4A0A-4417-AB20-F5DDD092ACD5}"/>
                </a:ext>
              </a:extLst>
            </p:cNvPr>
            <p:cNvSpPr txBox="1"/>
            <p:nvPr/>
          </p:nvSpPr>
          <p:spPr>
            <a:xfrm>
              <a:off x="6367981" y="3815607"/>
              <a:ext cx="1221997" cy="646331"/>
            </a:xfrm>
            <a:prstGeom prst="rect">
              <a:avLst/>
            </a:prstGeom>
            <a:noFill/>
          </p:spPr>
          <p:txBody>
            <a:bodyPr wrap="square" rtlCol="0">
              <a:spAutoFit/>
            </a:bodyPr>
            <a:lstStyle/>
            <a:p>
              <a:r>
                <a:rPr lang="en-GB" sz="3600" b="1" dirty="0">
                  <a:latin typeface="Twinkl Light" panose="02000000000000000000" pitchFamily="2" charset="0"/>
                </a:rPr>
                <a:t>Fred</a:t>
              </a:r>
            </a:p>
          </p:txBody>
        </p:sp>
        <p:sp>
          <p:nvSpPr>
            <p:cNvPr id="28" name="Rectangle 27">
              <a:extLst>
                <a:ext uri="{FF2B5EF4-FFF2-40B4-BE49-F238E27FC236}">
                  <a16:creationId xmlns:a16="http://schemas.microsoft.com/office/drawing/2014/main" id="{13660FA7-6296-4F21-A836-70B1421CE2A1}"/>
                </a:ext>
              </a:extLst>
            </p:cNvPr>
            <p:cNvSpPr/>
            <p:nvPr/>
          </p:nvSpPr>
          <p:spPr>
            <a:xfrm>
              <a:off x="421219" y="5518286"/>
              <a:ext cx="2345382" cy="923330"/>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29" name="TextBox 28">
              <a:extLst>
                <a:ext uri="{FF2B5EF4-FFF2-40B4-BE49-F238E27FC236}">
                  <a16:creationId xmlns:a16="http://schemas.microsoft.com/office/drawing/2014/main" id="{159CB9E9-7CF9-4CE9-8AE7-1F4C088386AE}"/>
                </a:ext>
              </a:extLst>
            </p:cNvPr>
            <p:cNvSpPr txBox="1"/>
            <p:nvPr/>
          </p:nvSpPr>
          <p:spPr>
            <a:xfrm>
              <a:off x="421219" y="5616429"/>
              <a:ext cx="2633773" cy="769441"/>
            </a:xfrm>
            <a:prstGeom prst="rect">
              <a:avLst/>
            </a:prstGeom>
            <a:noFill/>
          </p:spPr>
          <p:txBody>
            <a:bodyPr wrap="square" rtlCol="0">
              <a:spAutoFit/>
            </a:bodyPr>
            <a:lstStyle/>
            <a:p>
              <a:r>
                <a:rPr lang="en-GB" sz="4400" b="1" dirty="0">
                  <a:latin typeface="Twinkl Light" panose="02000000000000000000" pitchFamily="2" charset="0"/>
                </a:rPr>
                <a:t>Fred talk</a:t>
              </a:r>
              <a:endParaRPr lang="en-GB" sz="4000" b="1" dirty="0"/>
            </a:p>
          </p:txBody>
        </p:sp>
        <p:sp>
          <p:nvSpPr>
            <p:cNvPr id="30" name="Rectangle 29">
              <a:extLst>
                <a:ext uri="{FF2B5EF4-FFF2-40B4-BE49-F238E27FC236}">
                  <a16:creationId xmlns:a16="http://schemas.microsoft.com/office/drawing/2014/main" id="{D5A290D0-DDE3-45C7-9ECD-C630A75B601B}"/>
                </a:ext>
              </a:extLst>
            </p:cNvPr>
            <p:cNvSpPr/>
            <p:nvPr/>
          </p:nvSpPr>
          <p:spPr>
            <a:xfrm>
              <a:off x="3590487" y="5657809"/>
              <a:ext cx="3388493" cy="646331"/>
            </a:xfrm>
            <a:prstGeom prst="rect">
              <a:avLst/>
            </a:prstGeom>
            <a:noFill/>
            <a:ln w="5715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TextBox 30">
              <a:extLst>
                <a:ext uri="{FF2B5EF4-FFF2-40B4-BE49-F238E27FC236}">
                  <a16:creationId xmlns:a16="http://schemas.microsoft.com/office/drawing/2014/main" id="{791CF65C-7F74-41EA-96F3-7271CF628D4F}"/>
                </a:ext>
              </a:extLst>
            </p:cNvPr>
            <p:cNvSpPr txBox="1"/>
            <p:nvPr/>
          </p:nvSpPr>
          <p:spPr>
            <a:xfrm>
              <a:off x="3498868" y="5715926"/>
              <a:ext cx="3523008" cy="584775"/>
            </a:xfrm>
            <a:prstGeom prst="rect">
              <a:avLst/>
            </a:prstGeom>
            <a:noFill/>
          </p:spPr>
          <p:txBody>
            <a:bodyPr wrap="square" rtlCol="0">
              <a:spAutoFit/>
            </a:bodyPr>
            <a:lstStyle/>
            <a:p>
              <a:pPr algn="ctr"/>
              <a:r>
                <a:rPr lang="en-GB" sz="3200" b="1" dirty="0">
                  <a:latin typeface="Twinkl Light" panose="02000000000000000000" pitchFamily="2" charset="0"/>
                </a:rPr>
                <a:t>Fred in your head</a:t>
              </a:r>
              <a:endParaRPr lang="en-GB" sz="2800" b="1" dirty="0"/>
            </a:p>
          </p:txBody>
        </p:sp>
        <p:sp>
          <p:nvSpPr>
            <p:cNvPr id="32" name="TextBox 31">
              <a:extLst>
                <a:ext uri="{FF2B5EF4-FFF2-40B4-BE49-F238E27FC236}">
                  <a16:creationId xmlns:a16="http://schemas.microsoft.com/office/drawing/2014/main" id="{FB44D09C-B64B-4213-811B-B24F32DA6F53}"/>
                </a:ext>
              </a:extLst>
            </p:cNvPr>
            <p:cNvSpPr txBox="1"/>
            <p:nvPr/>
          </p:nvSpPr>
          <p:spPr>
            <a:xfrm>
              <a:off x="2792874" y="5517726"/>
              <a:ext cx="1221997" cy="461665"/>
            </a:xfrm>
            <a:prstGeom prst="rect">
              <a:avLst/>
            </a:prstGeom>
            <a:noFill/>
          </p:spPr>
          <p:txBody>
            <a:bodyPr wrap="square" rtlCol="0">
              <a:spAutoFit/>
            </a:bodyPr>
            <a:lstStyle/>
            <a:p>
              <a:r>
                <a:rPr lang="en-GB" sz="2400" b="1" dirty="0">
                  <a:latin typeface="Twinkl Light" panose="02000000000000000000" pitchFamily="2" charset="0"/>
                </a:rPr>
                <a:t>then</a:t>
              </a:r>
            </a:p>
          </p:txBody>
        </p:sp>
      </p:grpSp>
    </p:spTree>
    <p:extLst>
      <p:ext uri="{BB962C8B-B14F-4D97-AF65-F5344CB8AC3E}">
        <p14:creationId xmlns:p14="http://schemas.microsoft.com/office/powerpoint/2010/main" val="372476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E2B635-D9A1-4869-884B-803CB50A2C3B}"/>
              </a:ext>
            </a:extLst>
          </p:cNvPr>
          <p:cNvSpPr>
            <a:spLocks noGrp="1"/>
          </p:cNvSpPr>
          <p:nvPr>
            <p:ph type="title"/>
          </p:nvPr>
        </p:nvSpPr>
        <p:spPr/>
        <p:txBody>
          <a:bodyPr/>
          <a:lstStyle/>
          <a:p>
            <a:r>
              <a:rPr lang="en-GB" dirty="0">
                <a:solidFill>
                  <a:schemeClr val="accent1"/>
                </a:solidFill>
                <a:latin typeface="Twinkl Light" panose="02000000000000000000" pitchFamily="2" charset="0"/>
              </a:rPr>
              <a:t>Phonics Screening</a:t>
            </a:r>
          </a:p>
        </p:txBody>
      </p:sp>
      <p:sp>
        <p:nvSpPr>
          <p:cNvPr id="3" name="Content Placeholder 2">
            <a:extLst>
              <a:ext uri="{FF2B5EF4-FFF2-40B4-BE49-F238E27FC236}">
                <a16:creationId xmlns:a16="http://schemas.microsoft.com/office/drawing/2014/main" id="{31A3EC2B-1A34-4768-9703-5D2423DBE882}"/>
              </a:ext>
            </a:extLst>
          </p:cNvPr>
          <p:cNvSpPr>
            <a:spLocks noGrp="1"/>
          </p:cNvSpPr>
          <p:nvPr>
            <p:ph idx="1"/>
          </p:nvPr>
        </p:nvSpPr>
        <p:spPr/>
        <p:txBody>
          <a:bodyPr>
            <a:normAutofit fontScale="85000" lnSpcReduction="10000"/>
          </a:bodyPr>
          <a:lstStyle/>
          <a:p>
            <a:r>
              <a:rPr lang="en-GB" sz="2400" dirty="0">
                <a:latin typeface="Twinkl Light" panose="02000000000000000000" pitchFamily="2" charset="0"/>
              </a:rPr>
              <a:t>We have already done 2 practice assessments. </a:t>
            </a:r>
          </a:p>
          <a:p>
            <a:r>
              <a:rPr lang="en-GB" sz="2400" dirty="0">
                <a:latin typeface="Twinkl Light" panose="02000000000000000000" pitchFamily="2" charset="0"/>
              </a:rPr>
              <a:t>It is all very low key, presented in a fun and enjoyable way for the children.</a:t>
            </a:r>
          </a:p>
          <a:p>
            <a:r>
              <a:rPr lang="en-GB" sz="2400" dirty="0">
                <a:latin typeface="Twinkl Light" panose="02000000000000000000" pitchFamily="2" charset="0"/>
              </a:rPr>
              <a:t>They’re encouraged to try their best and are helped with any they don’t know (however this doesn’t count towards their score). </a:t>
            </a:r>
          </a:p>
          <a:p>
            <a:r>
              <a:rPr lang="en-GB" sz="2400" dirty="0">
                <a:latin typeface="Twinkl Light" panose="02000000000000000000" pitchFamily="2" charset="0"/>
              </a:rPr>
              <a:t>Assessment is usually completed at the end of May/start of June. </a:t>
            </a:r>
          </a:p>
          <a:p>
            <a:r>
              <a:rPr lang="en-GB" sz="2400" dirty="0">
                <a:latin typeface="Twinkl Light" panose="02000000000000000000" pitchFamily="2" charset="0"/>
              </a:rPr>
              <a:t>Data submitted nationally. </a:t>
            </a:r>
          </a:p>
          <a:p>
            <a:r>
              <a:rPr lang="en-GB" sz="2400" dirty="0">
                <a:latin typeface="Twinkl Light" panose="02000000000000000000" pitchFamily="2" charset="0"/>
              </a:rPr>
              <a:t>You will receive the results at the end of the year. A number out of 40. The pass mark changes every year but it is roughly between 32 and 36.</a:t>
            </a:r>
          </a:p>
          <a:p>
            <a:r>
              <a:rPr lang="en-GB" sz="2400" dirty="0">
                <a:latin typeface="Twinkl Light" panose="02000000000000000000" pitchFamily="2" charset="0"/>
              </a:rPr>
              <a:t>Please don’t worry about it but there are things to do at home that can help </a:t>
            </a:r>
            <a:r>
              <a:rPr lang="en-GB" sz="2400" dirty="0">
                <a:latin typeface="Twinkl Light" panose="02000000000000000000" pitchFamily="2" charset="0"/>
                <a:sym typeface="Wingdings" panose="05000000000000000000" pitchFamily="2" charset="2"/>
              </a:rPr>
              <a:t> </a:t>
            </a:r>
          </a:p>
          <a:p>
            <a:r>
              <a:rPr lang="en-GB" sz="2400" dirty="0">
                <a:latin typeface="Twinkl Light" panose="02000000000000000000" pitchFamily="2" charset="0"/>
                <a:sym typeface="Wingdings" panose="05000000000000000000" pitchFamily="2" charset="2"/>
              </a:rPr>
              <a:t>You can find passed papers on the DFE website - </a:t>
            </a:r>
            <a:r>
              <a:rPr lang="en-GB" sz="2400" dirty="0">
                <a:latin typeface="Twinkl Light" panose="02000000000000000000" pitchFamily="2" charset="0"/>
                <a:sym typeface="Wingdings" panose="05000000000000000000" pitchFamily="2" charset="2"/>
                <a:hlinkClick r:id="rId2"/>
              </a:rPr>
              <a:t>https://www.gov.uk/government/publications/phonics-screening-check-2022-materials</a:t>
            </a:r>
            <a:r>
              <a:rPr lang="en-GB" sz="2400" dirty="0">
                <a:latin typeface="Twinkl Light" panose="02000000000000000000" pitchFamily="2" charset="0"/>
                <a:sym typeface="Wingdings" panose="05000000000000000000" pitchFamily="2" charset="2"/>
              </a:rPr>
              <a:t> </a:t>
            </a:r>
            <a:endParaRPr lang="en-GB" sz="2400" dirty="0">
              <a:latin typeface="Twinkl Light" panose="02000000000000000000" pitchFamily="2" charset="0"/>
            </a:endParaRPr>
          </a:p>
        </p:txBody>
      </p:sp>
    </p:spTree>
    <p:extLst>
      <p:ext uri="{BB962C8B-B14F-4D97-AF65-F5344CB8AC3E}">
        <p14:creationId xmlns:p14="http://schemas.microsoft.com/office/powerpoint/2010/main" val="14964673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8F166-DED9-42B3-969B-D4172BF0D708}"/>
              </a:ext>
            </a:extLst>
          </p:cNvPr>
          <p:cNvSpPr>
            <a:spLocks noGrp="1"/>
          </p:cNvSpPr>
          <p:nvPr>
            <p:ph type="title"/>
          </p:nvPr>
        </p:nvSpPr>
        <p:spPr/>
        <p:txBody>
          <a:bodyPr>
            <a:normAutofit fontScale="90000"/>
          </a:bodyPr>
          <a:lstStyle/>
          <a:p>
            <a:r>
              <a:rPr lang="en-GB" dirty="0">
                <a:solidFill>
                  <a:schemeClr val="accent1"/>
                </a:solidFill>
                <a:latin typeface="Twinkl Light" panose="02000000000000000000" pitchFamily="2" charset="0"/>
              </a:rPr>
              <a:t>What does it look like? What do they have to do?</a:t>
            </a:r>
          </a:p>
        </p:txBody>
      </p:sp>
      <p:pic>
        <p:nvPicPr>
          <p:cNvPr id="4" name="Picture 3">
            <a:extLst>
              <a:ext uri="{FF2B5EF4-FFF2-40B4-BE49-F238E27FC236}">
                <a16:creationId xmlns:a16="http://schemas.microsoft.com/office/drawing/2014/main" id="{146A5315-DEDE-4D44-8F7A-11344FFBC3E5}"/>
              </a:ext>
            </a:extLst>
          </p:cNvPr>
          <p:cNvPicPr>
            <a:picLocks noChangeAspect="1"/>
          </p:cNvPicPr>
          <p:nvPr/>
        </p:nvPicPr>
        <p:blipFill>
          <a:blip r:embed="rId2"/>
          <a:stretch>
            <a:fillRect/>
          </a:stretch>
        </p:blipFill>
        <p:spPr>
          <a:xfrm>
            <a:off x="1212160" y="2014194"/>
            <a:ext cx="3081544" cy="4336052"/>
          </a:xfrm>
          <a:prstGeom prst="rect">
            <a:avLst/>
          </a:prstGeom>
        </p:spPr>
      </p:pic>
      <p:pic>
        <p:nvPicPr>
          <p:cNvPr id="5" name="Picture 4">
            <a:extLst>
              <a:ext uri="{FF2B5EF4-FFF2-40B4-BE49-F238E27FC236}">
                <a16:creationId xmlns:a16="http://schemas.microsoft.com/office/drawing/2014/main" id="{C09A0A6A-1590-4454-914D-F0E1E773FEBB}"/>
              </a:ext>
            </a:extLst>
          </p:cNvPr>
          <p:cNvPicPr>
            <a:picLocks noChangeAspect="1"/>
          </p:cNvPicPr>
          <p:nvPr/>
        </p:nvPicPr>
        <p:blipFill>
          <a:blip r:embed="rId3"/>
          <a:stretch>
            <a:fillRect/>
          </a:stretch>
        </p:blipFill>
        <p:spPr>
          <a:xfrm>
            <a:off x="4535973" y="1328394"/>
            <a:ext cx="3409065" cy="5021852"/>
          </a:xfrm>
          <a:prstGeom prst="rect">
            <a:avLst/>
          </a:prstGeom>
        </p:spPr>
      </p:pic>
      <p:pic>
        <p:nvPicPr>
          <p:cNvPr id="6" name="Picture 5">
            <a:extLst>
              <a:ext uri="{FF2B5EF4-FFF2-40B4-BE49-F238E27FC236}">
                <a16:creationId xmlns:a16="http://schemas.microsoft.com/office/drawing/2014/main" id="{0F447EE9-DFD7-4A5D-9AA0-92B340DA5295}"/>
              </a:ext>
            </a:extLst>
          </p:cNvPr>
          <p:cNvPicPr>
            <a:picLocks noChangeAspect="1"/>
          </p:cNvPicPr>
          <p:nvPr/>
        </p:nvPicPr>
        <p:blipFill>
          <a:blip r:embed="rId4"/>
          <a:stretch>
            <a:fillRect/>
          </a:stretch>
        </p:blipFill>
        <p:spPr>
          <a:xfrm>
            <a:off x="8187307" y="1328395"/>
            <a:ext cx="3341781" cy="5021852"/>
          </a:xfrm>
          <a:prstGeom prst="rect">
            <a:avLst/>
          </a:prstGeom>
        </p:spPr>
      </p:pic>
    </p:spTree>
    <p:extLst>
      <p:ext uri="{BB962C8B-B14F-4D97-AF65-F5344CB8AC3E}">
        <p14:creationId xmlns:p14="http://schemas.microsoft.com/office/powerpoint/2010/main" val="37600144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D30A7-A285-4693-A307-D947F3ABE612}"/>
              </a:ext>
            </a:extLst>
          </p:cNvPr>
          <p:cNvSpPr>
            <a:spLocks noGrp="1"/>
          </p:cNvSpPr>
          <p:nvPr>
            <p:ph type="title"/>
          </p:nvPr>
        </p:nvSpPr>
        <p:spPr/>
        <p:txBody>
          <a:bodyPr>
            <a:normAutofit fontScale="90000"/>
          </a:bodyPr>
          <a:lstStyle/>
          <a:p>
            <a:r>
              <a:rPr lang="en-GB" dirty="0">
                <a:solidFill>
                  <a:schemeClr val="accent1"/>
                </a:solidFill>
                <a:latin typeface="Twinkl Light" panose="02000000000000000000" pitchFamily="2" charset="0"/>
              </a:rPr>
              <a:t>Recognising ‘special friends’ and ‘chatty friends’ and Fred talk!</a:t>
            </a:r>
          </a:p>
        </p:txBody>
      </p:sp>
      <p:pic>
        <p:nvPicPr>
          <p:cNvPr id="4" name="Picture 3">
            <a:extLst>
              <a:ext uri="{FF2B5EF4-FFF2-40B4-BE49-F238E27FC236}">
                <a16:creationId xmlns:a16="http://schemas.microsoft.com/office/drawing/2014/main" id="{04A8FB32-6796-4D26-939D-0138944AA9A4}"/>
              </a:ext>
            </a:extLst>
          </p:cNvPr>
          <p:cNvPicPr>
            <a:picLocks noChangeAspect="1"/>
          </p:cNvPicPr>
          <p:nvPr/>
        </p:nvPicPr>
        <p:blipFill rotWithShape="1">
          <a:blip r:embed="rId2"/>
          <a:srcRect l="454"/>
          <a:stretch/>
        </p:blipFill>
        <p:spPr>
          <a:xfrm>
            <a:off x="954157" y="2014194"/>
            <a:ext cx="2862469" cy="4317440"/>
          </a:xfrm>
          <a:prstGeom prst="rect">
            <a:avLst/>
          </a:prstGeom>
        </p:spPr>
      </p:pic>
      <p:pic>
        <p:nvPicPr>
          <p:cNvPr id="5" name="Picture 4">
            <a:extLst>
              <a:ext uri="{FF2B5EF4-FFF2-40B4-BE49-F238E27FC236}">
                <a16:creationId xmlns:a16="http://schemas.microsoft.com/office/drawing/2014/main" id="{792762F3-E72F-4E9B-871D-4F9E0EFD112B}"/>
              </a:ext>
            </a:extLst>
          </p:cNvPr>
          <p:cNvPicPr>
            <a:picLocks noChangeAspect="1"/>
          </p:cNvPicPr>
          <p:nvPr/>
        </p:nvPicPr>
        <p:blipFill>
          <a:blip r:embed="rId3"/>
          <a:stretch>
            <a:fillRect/>
          </a:stretch>
        </p:blipFill>
        <p:spPr>
          <a:xfrm>
            <a:off x="4608444" y="1983107"/>
            <a:ext cx="2862469" cy="4314689"/>
          </a:xfrm>
          <a:prstGeom prst="rect">
            <a:avLst/>
          </a:prstGeom>
        </p:spPr>
      </p:pic>
      <p:pic>
        <p:nvPicPr>
          <p:cNvPr id="6" name="Picture 5">
            <a:extLst>
              <a:ext uri="{FF2B5EF4-FFF2-40B4-BE49-F238E27FC236}">
                <a16:creationId xmlns:a16="http://schemas.microsoft.com/office/drawing/2014/main" id="{AC328CC1-12A6-410A-A756-FC263CBFB601}"/>
              </a:ext>
            </a:extLst>
          </p:cNvPr>
          <p:cNvPicPr>
            <a:picLocks noChangeAspect="1"/>
          </p:cNvPicPr>
          <p:nvPr/>
        </p:nvPicPr>
        <p:blipFill>
          <a:blip r:embed="rId4"/>
          <a:stretch>
            <a:fillRect/>
          </a:stretch>
        </p:blipFill>
        <p:spPr>
          <a:xfrm>
            <a:off x="8262731" y="1949271"/>
            <a:ext cx="2862469" cy="4382363"/>
          </a:xfrm>
          <a:prstGeom prst="rect">
            <a:avLst/>
          </a:prstGeom>
        </p:spPr>
      </p:pic>
    </p:spTree>
    <p:extLst>
      <p:ext uri="{BB962C8B-B14F-4D97-AF65-F5344CB8AC3E}">
        <p14:creationId xmlns:p14="http://schemas.microsoft.com/office/powerpoint/2010/main" val="37477449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0EEC2-E1EB-4B97-80E4-0AED4F51C3CA}"/>
              </a:ext>
            </a:extLst>
          </p:cNvPr>
          <p:cNvSpPr>
            <a:spLocks noGrp="1"/>
          </p:cNvSpPr>
          <p:nvPr>
            <p:ph type="title"/>
          </p:nvPr>
        </p:nvSpPr>
        <p:spPr/>
        <p:txBody>
          <a:bodyPr/>
          <a:lstStyle/>
          <a:p>
            <a:r>
              <a:rPr lang="en-GB" dirty="0">
                <a:solidFill>
                  <a:schemeClr val="accent1"/>
                </a:solidFill>
                <a:latin typeface="Twinkl Light" panose="02000000000000000000" pitchFamily="2" charset="0"/>
              </a:rPr>
              <a:t>QR Codes </a:t>
            </a:r>
          </a:p>
        </p:txBody>
      </p:sp>
      <p:sp>
        <p:nvSpPr>
          <p:cNvPr id="3" name="Content Placeholder 2">
            <a:extLst>
              <a:ext uri="{FF2B5EF4-FFF2-40B4-BE49-F238E27FC236}">
                <a16:creationId xmlns:a16="http://schemas.microsoft.com/office/drawing/2014/main" id="{2306AF3F-E614-4D0E-8F69-D8D9FC71842A}"/>
              </a:ext>
            </a:extLst>
          </p:cNvPr>
          <p:cNvSpPr>
            <a:spLocks noGrp="1"/>
          </p:cNvSpPr>
          <p:nvPr>
            <p:ph idx="1"/>
          </p:nvPr>
        </p:nvSpPr>
        <p:spPr/>
        <p:txBody>
          <a:bodyPr>
            <a:normAutofit/>
          </a:bodyPr>
          <a:lstStyle/>
          <a:p>
            <a:r>
              <a:rPr lang="en-GB" sz="2000" dirty="0">
                <a:latin typeface="Twinkl Light" panose="02000000000000000000" pitchFamily="2" charset="0"/>
              </a:rPr>
              <a:t>In the handout you have there are a selection of QR codes, if you scan the QR on your phone it will take you to a alien word practice paper that you can do with the children at home. </a:t>
            </a:r>
            <a:r>
              <a:rPr lang="en-GB" sz="2000" b="1" dirty="0">
                <a:latin typeface="Twinkl Light" panose="02000000000000000000" pitchFamily="2" charset="0"/>
              </a:rPr>
              <a:t>This is typically the section children find more challenging. </a:t>
            </a:r>
            <a:endParaRPr lang="en-GB" sz="2000" dirty="0">
              <a:latin typeface="Twinkl Light" panose="02000000000000000000" pitchFamily="2" charset="0"/>
            </a:endParaRPr>
          </a:p>
        </p:txBody>
      </p:sp>
      <p:pic>
        <p:nvPicPr>
          <p:cNvPr id="4" name="Picture 3">
            <a:extLst>
              <a:ext uri="{FF2B5EF4-FFF2-40B4-BE49-F238E27FC236}">
                <a16:creationId xmlns:a16="http://schemas.microsoft.com/office/drawing/2014/main" id="{4480AF9C-79C2-4106-898C-3A19675755EC}"/>
              </a:ext>
            </a:extLst>
          </p:cNvPr>
          <p:cNvPicPr>
            <a:picLocks noChangeAspect="1"/>
          </p:cNvPicPr>
          <p:nvPr/>
        </p:nvPicPr>
        <p:blipFill>
          <a:blip r:embed="rId2"/>
          <a:stretch>
            <a:fillRect/>
          </a:stretch>
        </p:blipFill>
        <p:spPr>
          <a:xfrm>
            <a:off x="2281755" y="3560088"/>
            <a:ext cx="7628490" cy="2246227"/>
          </a:xfrm>
          <a:prstGeom prst="rect">
            <a:avLst/>
          </a:prstGeom>
        </p:spPr>
      </p:pic>
    </p:spTree>
    <p:extLst>
      <p:ext uri="{BB962C8B-B14F-4D97-AF65-F5344CB8AC3E}">
        <p14:creationId xmlns:p14="http://schemas.microsoft.com/office/powerpoint/2010/main" val="16314493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TM03457510[[fn=Savon]]</Template>
  <TotalTime>101</TotalTime>
  <Words>323</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Century Gothic</vt:lpstr>
      <vt:lpstr>Garamond</vt:lpstr>
      <vt:lpstr>Twinkl Light</vt:lpstr>
      <vt:lpstr>Wingdings</vt:lpstr>
      <vt:lpstr>Savon</vt:lpstr>
      <vt:lpstr>Year 1 Phonics Screening</vt:lpstr>
      <vt:lpstr>Reading support</vt:lpstr>
      <vt:lpstr>Read, Write, Inc.</vt:lpstr>
      <vt:lpstr>PowerPoint Presentation</vt:lpstr>
      <vt:lpstr>Sound Blending Set 2&amp;3</vt:lpstr>
      <vt:lpstr>Phonics Screening</vt:lpstr>
      <vt:lpstr>What does it look like? What do they have to do?</vt:lpstr>
      <vt:lpstr>Recognising ‘special friends’ and ‘chatty friends’ and Fred talk!</vt:lpstr>
      <vt:lpstr>QR Codes </vt:lpstr>
      <vt:lpstr>Any 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1 Phonics Screening</dc:title>
  <dc:creator>aeh84@inkberrowf.inkberrowfirst.worcs.sch.uk</dc:creator>
  <cp:lastModifiedBy>aeh84@inkberrowf.inkberrowfirst.worcs.sch.uk</cp:lastModifiedBy>
  <cp:revision>14</cp:revision>
  <dcterms:created xsi:type="dcterms:W3CDTF">2022-03-09T13:21:05Z</dcterms:created>
  <dcterms:modified xsi:type="dcterms:W3CDTF">2023-01-18T13:55:43Z</dcterms:modified>
</cp:coreProperties>
</file>