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4"/>
  </p:notesMasterIdLst>
  <p:handoutMasterIdLst>
    <p:handoutMasterId r:id="rId5"/>
  </p:handoutMasterIdLst>
  <p:sldIdLst>
    <p:sldId id="258" r:id="rId2"/>
    <p:sldId id="256" r:id="rId3"/>
  </p:sldIdLst>
  <p:sldSz cx="9906000" cy="6858000" type="A4"/>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12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D966"/>
    <a:srgbClr val="FFC000"/>
    <a:srgbClr val="FFFF00"/>
    <a:srgbClr val="000000"/>
    <a:srgbClr val="E29DE7"/>
    <a:srgbClr val="BD30C8"/>
    <a:srgbClr val="F4791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4" autoAdjust="0"/>
    <p:restoredTop sz="94660"/>
  </p:normalViewPr>
  <p:slideViewPr>
    <p:cSldViewPr snapToGrid="0">
      <p:cViewPr>
        <p:scale>
          <a:sx n="72" d="100"/>
          <a:sy n="72" d="100"/>
        </p:scale>
        <p:origin x="1176" y="78"/>
      </p:cViewPr>
      <p:guideLst>
        <p:guide orient="horz" pos="2160"/>
        <p:guide pos="312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handoutMaster" Target="handoutMasters/handoutMaster1.xml"/><Relationship Id="rId4" Type="http://schemas.openxmlformats.org/officeDocument/2006/relationships/notesMaster" Target="notesMasters/notesMaster1.xml"/><Relationship Id="rId9"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49688" y="0"/>
            <a:ext cx="2946400" cy="496888"/>
          </a:xfrm>
          <a:prstGeom prst="rect">
            <a:avLst/>
          </a:prstGeom>
        </p:spPr>
        <p:txBody>
          <a:bodyPr vert="horz" lIns="91440" tIns="45720" rIns="91440" bIns="45720" rtlCol="0"/>
          <a:lstStyle>
            <a:lvl1pPr algn="r">
              <a:defRPr sz="1200"/>
            </a:lvl1pPr>
          </a:lstStyle>
          <a:p>
            <a:fld id="{1730FDA1-FFCC-420A-81FE-F23755E5FFC5}" type="datetimeFigureOut">
              <a:rPr lang="en-GB" smtClean="0"/>
              <a:t>04/11/2022</a:t>
            </a:fld>
            <a:endParaRPr lang="en-GB"/>
          </a:p>
        </p:txBody>
      </p:sp>
      <p:sp>
        <p:nvSpPr>
          <p:cNvPr id="4" name="Footer Placeholder 3"/>
          <p:cNvSpPr>
            <a:spLocks noGrp="1"/>
          </p:cNvSpPr>
          <p:nvPr>
            <p:ph type="ftr" sz="quarter" idx="2"/>
          </p:nvPr>
        </p:nvSpPr>
        <p:spPr>
          <a:xfrm>
            <a:off x="0" y="9428163"/>
            <a:ext cx="2946400" cy="4968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49688" y="9428163"/>
            <a:ext cx="2946400" cy="496887"/>
          </a:xfrm>
          <a:prstGeom prst="rect">
            <a:avLst/>
          </a:prstGeom>
        </p:spPr>
        <p:txBody>
          <a:bodyPr vert="horz" lIns="91440" tIns="45720" rIns="91440" bIns="45720" rtlCol="0" anchor="b"/>
          <a:lstStyle>
            <a:lvl1pPr algn="r">
              <a:defRPr sz="1200"/>
            </a:lvl1pPr>
          </a:lstStyle>
          <a:p>
            <a:fld id="{0FCF4F02-4415-468A-8F4F-BC0A5EE63B1A}" type="slidenum">
              <a:rPr lang="en-GB" smtClean="0"/>
              <a:t>‹#›</a:t>
            </a:fld>
            <a:endParaRPr lang="en-GB"/>
          </a:p>
        </p:txBody>
      </p:sp>
    </p:spTree>
    <p:extLst>
      <p:ext uri="{BB962C8B-B14F-4D97-AF65-F5344CB8AC3E}">
        <p14:creationId xmlns:p14="http://schemas.microsoft.com/office/powerpoint/2010/main" val="214037013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49688" y="0"/>
            <a:ext cx="2946400" cy="496888"/>
          </a:xfrm>
          <a:prstGeom prst="rect">
            <a:avLst/>
          </a:prstGeom>
        </p:spPr>
        <p:txBody>
          <a:bodyPr vert="horz" lIns="91440" tIns="45720" rIns="91440" bIns="45720" rtlCol="0"/>
          <a:lstStyle>
            <a:lvl1pPr algn="r">
              <a:defRPr sz="1200"/>
            </a:lvl1pPr>
          </a:lstStyle>
          <a:p>
            <a:fld id="{B9BD73D5-C677-44F1-93B3-E94451BBE46A}" type="datetimeFigureOut">
              <a:rPr lang="en-GB" smtClean="0"/>
              <a:t>04/11/2022</a:t>
            </a:fld>
            <a:endParaRPr lang="en-GB"/>
          </a:p>
        </p:txBody>
      </p:sp>
      <p:sp>
        <p:nvSpPr>
          <p:cNvPr id="4" name="Slide Image Placeholder 3"/>
          <p:cNvSpPr>
            <a:spLocks noGrp="1" noRot="1" noChangeAspect="1"/>
          </p:cNvSpPr>
          <p:nvPr>
            <p:ph type="sldImg" idx="2"/>
          </p:nvPr>
        </p:nvSpPr>
        <p:spPr>
          <a:xfrm>
            <a:off x="709613" y="744538"/>
            <a:ext cx="5378450" cy="3722687"/>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450" y="4714875"/>
            <a:ext cx="5438775" cy="4467225"/>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163"/>
            <a:ext cx="2946400" cy="4968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49688" y="9428163"/>
            <a:ext cx="2946400" cy="496887"/>
          </a:xfrm>
          <a:prstGeom prst="rect">
            <a:avLst/>
          </a:prstGeom>
        </p:spPr>
        <p:txBody>
          <a:bodyPr vert="horz" lIns="91440" tIns="45720" rIns="91440" bIns="45720" rtlCol="0" anchor="b"/>
          <a:lstStyle>
            <a:lvl1pPr algn="r">
              <a:defRPr sz="1200"/>
            </a:lvl1pPr>
          </a:lstStyle>
          <a:p>
            <a:fld id="{4292996F-67F1-4C1C-BA48-B4A9469D3CAA}" type="slidenum">
              <a:rPr lang="en-GB" smtClean="0"/>
              <a:t>‹#›</a:t>
            </a:fld>
            <a:endParaRPr lang="en-GB"/>
          </a:p>
        </p:txBody>
      </p:sp>
    </p:spTree>
    <p:extLst>
      <p:ext uri="{BB962C8B-B14F-4D97-AF65-F5344CB8AC3E}">
        <p14:creationId xmlns:p14="http://schemas.microsoft.com/office/powerpoint/2010/main" val="9002336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292996F-67F1-4C1C-BA48-B4A9469D3CAA}" type="slidenum">
              <a:rPr lang="en-GB" smtClean="0"/>
              <a:t>1</a:t>
            </a:fld>
            <a:endParaRPr lang="en-GB"/>
          </a:p>
        </p:txBody>
      </p:sp>
    </p:spTree>
    <p:extLst>
      <p:ext uri="{BB962C8B-B14F-4D97-AF65-F5344CB8AC3E}">
        <p14:creationId xmlns:p14="http://schemas.microsoft.com/office/powerpoint/2010/main" val="212282275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238250" y="1122363"/>
            <a:ext cx="74295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238250" y="3602038"/>
            <a:ext cx="74295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06B807EA-7F35-4D11-B7E4-94E7AE0ADA7C}" type="datetimeFigureOut">
              <a:rPr lang="en-GB" smtClean="0"/>
              <a:t>04/11/2022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9716487-0346-4B8D-AAF8-CFA3420F8E97}" type="slidenum">
              <a:rPr lang="en-GB" smtClean="0"/>
              <a:t>‹#›</a:t>
            </a:fld>
            <a:endParaRPr lang="en-GB"/>
          </a:p>
        </p:txBody>
      </p:sp>
    </p:spTree>
    <p:extLst>
      <p:ext uri="{BB962C8B-B14F-4D97-AF65-F5344CB8AC3E}">
        <p14:creationId xmlns:p14="http://schemas.microsoft.com/office/powerpoint/2010/main" val="362437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6B807EA-7F35-4D11-B7E4-94E7AE0ADA7C}" type="datetimeFigureOut">
              <a:rPr lang="en-GB" smtClean="0"/>
              <a:t>04/11/2022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9716487-0346-4B8D-AAF8-CFA3420F8E97}" type="slidenum">
              <a:rPr lang="en-GB" smtClean="0"/>
              <a:t>‹#›</a:t>
            </a:fld>
            <a:endParaRPr lang="en-GB"/>
          </a:p>
        </p:txBody>
      </p:sp>
    </p:spTree>
    <p:extLst>
      <p:ext uri="{BB962C8B-B14F-4D97-AF65-F5344CB8AC3E}">
        <p14:creationId xmlns:p14="http://schemas.microsoft.com/office/powerpoint/2010/main" val="76843730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5878" y="1709739"/>
            <a:ext cx="8543925"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75878" y="4589464"/>
            <a:ext cx="8543925"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6B807EA-7F35-4D11-B7E4-94E7AE0ADA7C}" type="datetimeFigureOut">
              <a:rPr lang="en-GB" smtClean="0"/>
              <a:t>04/11/2022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9716487-0346-4B8D-AAF8-CFA3420F8E97}" type="slidenum">
              <a:rPr lang="en-GB" smtClean="0"/>
              <a:t>‹#›</a:t>
            </a:fld>
            <a:endParaRPr lang="en-GB"/>
          </a:p>
        </p:txBody>
      </p:sp>
    </p:spTree>
    <p:extLst>
      <p:ext uri="{BB962C8B-B14F-4D97-AF65-F5344CB8AC3E}">
        <p14:creationId xmlns:p14="http://schemas.microsoft.com/office/powerpoint/2010/main" val="294114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1038" y="1825625"/>
            <a:ext cx="421005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14913" y="1825625"/>
            <a:ext cx="421005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6B807EA-7F35-4D11-B7E4-94E7AE0ADA7C}" type="datetimeFigureOut">
              <a:rPr lang="en-GB" smtClean="0"/>
              <a:t>04/11/2022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9716487-0346-4B8D-AAF8-CFA3420F8E97}" type="slidenum">
              <a:rPr lang="en-GB" smtClean="0"/>
              <a:t>‹#›</a:t>
            </a:fld>
            <a:endParaRPr lang="en-GB"/>
          </a:p>
        </p:txBody>
      </p:sp>
    </p:spTree>
    <p:extLst>
      <p:ext uri="{BB962C8B-B14F-4D97-AF65-F5344CB8AC3E}">
        <p14:creationId xmlns:p14="http://schemas.microsoft.com/office/powerpoint/2010/main" val="223921168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82328" y="365126"/>
            <a:ext cx="8543925"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82328" y="1681163"/>
            <a:ext cx="4190702"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2328" y="2505075"/>
            <a:ext cx="4190702"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14913" y="1681163"/>
            <a:ext cx="4211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14913" y="2505075"/>
            <a:ext cx="4211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6B807EA-7F35-4D11-B7E4-94E7AE0ADA7C}" type="datetimeFigureOut">
              <a:rPr lang="en-GB" smtClean="0"/>
              <a:t>04/11/2022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9716487-0346-4B8D-AAF8-CFA3420F8E97}" type="slidenum">
              <a:rPr lang="en-GB" smtClean="0"/>
              <a:t>‹#›</a:t>
            </a:fld>
            <a:endParaRPr lang="en-GB"/>
          </a:p>
        </p:txBody>
      </p:sp>
    </p:spTree>
    <p:extLst>
      <p:ext uri="{BB962C8B-B14F-4D97-AF65-F5344CB8AC3E}">
        <p14:creationId xmlns:p14="http://schemas.microsoft.com/office/powerpoint/2010/main" val="359118833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06B807EA-7F35-4D11-B7E4-94E7AE0ADA7C}" type="datetimeFigureOut">
              <a:rPr lang="en-GB" smtClean="0"/>
              <a:t>04/11/2022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9716487-0346-4B8D-AAF8-CFA3420F8E97}" type="slidenum">
              <a:rPr lang="en-GB" smtClean="0"/>
              <a:t>‹#›</a:t>
            </a:fld>
            <a:endParaRPr lang="en-GB"/>
          </a:p>
        </p:txBody>
      </p:sp>
    </p:spTree>
    <p:extLst>
      <p:ext uri="{BB962C8B-B14F-4D97-AF65-F5344CB8AC3E}">
        <p14:creationId xmlns:p14="http://schemas.microsoft.com/office/powerpoint/2010/main" val="16788055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6B807EA-7F35-4D11-B7E4-94E7AE0ADA7C}" type="datetimeFigureOut">
              <a:rPr lang="en-GB" smtClean="0"/>
              <a:t>04/11/2022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9716487-0346-4B8D-AAF8-CFA3420F8E97}" type="slidenum">
              <a:rPr lang="en-GB" smtClean="0"/>
              <a:t>‹#›</a:t>
            </a:fld>
            <a:endParaRPr lang="en-GB"/>
          </a:p>
        </p:txBody>
      </p:sp>
    </p:spTree>
    <p:extLst>
      <p:ext uri="{BB962C8B-B14F-4D97-AF65-F5344CB8AC3E}">
        <p14:creationId xmlns:p14="http://schemas.microsoft.com/office/powerpoint/2010/main" val="233227830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4211340" y="987426"/>
            <a:ext cx="5014913"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06B807EA-7F35-4D11-B7E4-94E7AE0ADA7C}" type="datetimeFigureOut">
              <a:rPr lang="en-GB" smtClean="0"/>
              <a:t>04/11/2022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9716487-0346-4B8D-AAF8-CFA3420F8E97}" type="slidenum">
              <a:rPr lang="en-GB" smtClean="0"/>
              <a:t>‹#›</a:t>
            </a:fld>
            <a:endParaRPr lang="en-GB"/>
          </a:p>
        </p:txBody>
      </p:sp>
    </p:spTree>
    <p:extLst>
      <p:ext uri="{BB962C8B-B14F-4D97-AF65-F5344CB8AC3E}">
        <p14:creationId xmlns:p14="http://schemas.microsoft.com/office/powerpoint/2010/main" val="170019224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4211340" y="987426"/>
            <a:ext cx="5014913"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06B807EA-7F35-4D11-B7E4-94E7AE0ADA7C}" type="datetimeFigureOut">
              <a:rPr lang="en-GB" smtClean="0"/>
              <a:t>04/11/2022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9716487-0346-4B8D-AAF8-CFA3420F8E97}" type="slidenum">
              <a:rPr lang="en-GB" smtClean="0"/>
              <a:t>‹#›</a:t>
            </a:fld>
            <a:endParaRPr lang="en-GB"/>
          </a:p>
        </p:txBody>
      </p:sp>
    </p:spTree>
    <p:extLst>
      <p:ext uri="{BB962C8B-B14F-4D97-AF65-F5344CB8AC3E}">
        <p14:creationId xmlns:p14="http://schemas.microsoft.com/office/powerpoint/2010/main" val="241037386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6B807EA-7F35-4D11-B7E4-94E7AE0ADA7C}" type="datetimeFigureOut">
              <a:rPr lang="en-GB" smtClean="0"/>
              <a:t>04/11/2022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9716487-0346-4B8D-AAF8-CFA3420F8E97}" type="slidenum">
              <a:rPr lang="en-GB" smtClean="0"/>
              <a:t>‹#›</a:t>
            </a:fld>
            <a:endParaRPr lang="en-GB"/>
          </a:p>
        </p:txBody>
      </p:sp>
    </p:spTree>
    <p:extLst>
      <p:ext uri="{BB962C8B-B14F-4D97-AF65-F5344CB8AC3E}">
        <p14:creationId xmlns:p14="http://schemas.microsoft.com/office/powerpoint/2010/main" val="169449270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8981" y="365125"/>
            <a:ext cx="2135981"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1037" y="365125"/>
            <a:ext cx="6284119"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6B807EA-7F35-4D11-B7E4-94E7AE0ADA7C}" type="datetimeFigureOut">
              <a:rPr lang="en-GB" smtClean="0"/>
              <a:t>04/11/2022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9716487-0346-4B8D-AAF8-CFA3420F8E97}" type="slidenum">
              <a:rPr lang="en-GB" smtClean="0"/>
              <a:t>‹#›</a:t>
            </a:fld>
            <a:endParaRPr lang="en-GB"/>
          </a:p>
        </p:txBody>
      </p:sp>
    </p:spTree>
    <p:extLst>
      <p:ext uri="{BB962C8B-B14F-4D97-AF65-F5344CB8AC3E}">
        <p14:creationId xmlns:p14="http://schemas.microsoft.com/office/powerpoint/2010/main" val="17113266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038" y="365126"/>
            <a:ext cx="8543925"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1038" y="1825625"/>
            <a:ext cx="8543925"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81038" y="6356351"/>
            <a:ext cx="222885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6B807EA-7F35-4D11-B7E4-94E7AE0ADA7C}" type="datetimeFigureOut">
              <a:rPr lang="en-GB" smtClean="0"/>
              <a:t>04/11/2022</a:t>
            </a:fld>
            <a:endParaRPr lang="en-GB"/>
          </a:p>
        </p:txBody>
      </p:sp>
      <p:sp>
        <p:nvSpPr>
          <p:cNvPr id="5" name="Footer Placeholder 4"/>
          <p:cNvSpPr>
            <a:spLocks noGrp="1"/>
          </p:cNvSpPr>
          <p:nvPr>
            <p:ph type="ftr" sz="quarter" idx="3"/>
          </p:nvPr>
        </p:nvSpPr>
        <p:spPr>
          <a:xfrm>
            <a:off x="3281363" y="6356351"/>
            <a:ext cx="3343275"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996113" y="6356351"/>
            <a:ext cx="22288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9716487-0346-4B8D-AAF8-CFA3420F8E97}" type="slidenum">
              <a:rPr lang="en-GB" smtClean="0"/>
              <a:t>‹#›</a:t>
            </a:fld>
            <a:endParaRPr lang="en-GB"/>
          </a:p>
        </p:txBody>
      </p:sp>
    </p:spTree>
    <p:extLst>
      <p:ext uri="{BB962C8B-B14F-4D97-AF65-F5344CB8AC3E}">
        <p14:creationId xmlns:p14="http://schemas.microsoft.com/office/powerpoint/2010/main" val="272631389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image" Target="../media/image1.jpg"/><Relationship Id="rId7" Type="http://schemas.openxmlformats.org/officeDocument/2006/relationships/hyperlink" Target="https://brilliant.org/wiki/bombe-machine/" TargetMode="External"/><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hyperlink" Target="https://brilliant.org/wiki/alan-turing/" TargetMode="External"/><Relationship Id="rId11" Type="http://schemas.openxmlformats.org/officeDocument/2006/relationships/image" Target="../media/image5.jpeg"/><Relationship Id="rId5" Type="http://schemas.openxmlformats.org/officeDocument/2006/relationships/hyperlink" Target="https://brilliant.org/wiki/world-war-ii/?wiki_title=WWII" TargetMode="External"/><Relationship Id="rId10" Type="http://schemas.openxmlformats.org/officeDocument/2006/relationships/image" Target="../media/image4.jpeg"/><Relationship Id="rId4" Type="http://schemas.openxmlformats.org/officeDocument/2006/relationships/hyperlink" Target="https://brilliant.org/wiki/cryptography/" TargetMode="External"/><Relationship Id="rId9" Type="http://schemas.openxmlformats.org/officeDocument/2006/relationships/image" Target="../media/image3.jpeg"/></Relationships>
</file>

<file path=ppt/slides/_rels/slide2.xml.rels><?xml version="1.0" encoding="UTF-8" standalone="yes"?>
<Relationships xmlns="http://schemas.openxmlformats.org/package/2006/relationships"><Relationship Id="rId8" Type="http://schemas.openxmlformats.org/officeDocument/2006/relationships/hyperlink" Target="https://www.natgeokids.com/uk/discover/history/general-history/world-war-two/" TargetMode="External"/><Relationship Id="rId3" Type="http://schemas.openxmlformats.org/officeDocument/2006/relationships/image" Target="../media/image6.jpeg"/><Relationship Id="rId7" Type="http://schemas.openxmlformats.org/officeDocument/2006/relationships/hyperlink" Target="https://bletchleypark.org.uk/our-story/the-challenge/enigma" TargetMode="External"/><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10" Type="http://schemas.openxmlformats.org/officeDocument/2006/relationships/hyperlink" Target="https://www.popularmechanics.com/military/g2652/most-important-battles-world-war-ii/" TargetMode="External"/><Relationship Id="rId4" Type="http://schemas.openxmlformats.org/officeDocument/2006/relationships/hyperlink" Target="https://www.natgeokids.com/uk/discover/history/general-history/first-world-war/" TargetMode="External"/><Relationship Id="rId9" Type="http://schemas.openxmlformats.org/officeDocument/2006/relationships/hyperlink" Target="https://www.biographyonline.net/military/people-world-war-two.html"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32000"/>
            <a:lum/>
          </a:blip>
          <a:srcRect/>
          <a:stretch>
            <a:fillRect l="-4000" r="-4000"/>
          </a:stretch>
        </a:blipFill>
        <a:effectLst/>
      </p:bgPr>
    </p:bg>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5A0F702E-D3D7-40A8-9945-B816528DA5F2}"/>
              </a:ext>
            </a:extLst>
          </p:cNvPr>
          <p:cNvSpPr/>
          <p:nvPr/>
        </p:nvSpPr>
        <p:spPr>
          <a:xfrm>
            <a:off x="4041538" y="601883"/>
            <a:ext cx="5823602" cy="3129823"/>
          </a:xfrm>
          <a:prstGeom prst="roundRect">
            <a:avLst/>
          </a:prstGeom>
          <a:solidFill>
            <a:srgbClr val="FFFF00">
              <a:alpha val="69804"/>
            </a:srgbClr>
          </a:solidFill>
          <a:ln w="381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9" name="Rectangle: Rounded Corners 8">
            <a:extLst>
              <a:ext uri="{FF2B5EF4-FFF2-40B4-BE49-F238E27FC236}">
                <a16:creationId xmlns:a16="http://schemas.microsoft.com/office/drawing/2014/main" id="{5C69FB0E-9C17-4855-B6D2-6787AFA57D25}"/>
              </a:ext>
            </a:extLst>
          </p:cNvPr>
          <p:cNvSpPr/>
          <p:nvPr/>
        </p:nvSpPr>
        <p:spPr>
          <a:xfrm>
            <a:off x="320043" y="539403"/>
            <a:ext cx="3335563" cy="3184715"/>
          </a:xfrm>
          <a:prstGeom prst="roundRect">
            <a:avLst/>
          </a:prstGeom>
          <a:solidFill>
            <a:srgbClr val="FFD966">
              <a:alpha val="60000"/>
            </a:srgbClr>
          </a:solidFill>
          <a:ln w="38100">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46800" rIns="46800" numCol="1" rtlCol="0" anchor="t" anchorCtr="0"/>
          <a:lstStyle/>
          <a:p>
            <a:r>
              <a:rPr lang="en-GB" sz="800" b="1" u="sng" dirty="0">
                <a:solidFill>
                  <a:schemeClr val="tx1"/>
                </a:solidFill>
                <a:latin typeface="XCCW Joined 19a" panose="03050602040000000000" pitchFamily="66" charset="0"/>
                <a:cs typeface="Arial" panose="020B0604020202020204" pitchFamily="34" charset="0"/>
              </a:rPr>
              <a:t>Key Questions</a:t>
            </a:r>
          </a:p>
          <a:p>
            <a:endParaRPr lang="en-GB" sz="800" b="1" u="sng" dirty="0">
              <a:solidFill>
                <a:schemeClr val="tx1"/>
              </a:solidFill>
              <a:latin typeface="XCCW Joined 6a" panose="03050602040000000000" pitchFamily="66" charset="0"/>
              <a:cs typeface="Arial" panose="020B0604020202020204" pitchFamily="34" charset="0"/>
            </a:endParaRPr>
          </a:p>
          <a:p>
            <a:pPr marL="285757" indent="-285757">
              <a:buFont typeface="Arial" panose="020B0604020202020204" pitchFamily="34" charset="0"/>
              <a:buChar char="•"/>
            </a:pPr>
            <a:r>
              <a:rPr lang="en-GB" sz="800" dirty="0">
                <a:solidFill>
                  <a:schemeClr val="tx1"/>
                </a:solidFill>
                <a:latin typeface="XCCW Joined 6a" panose="03050602040000000000" pitchFamily="66" charset="0"/>
              </a:rPr>
              <a:t>Why did Britain have to go to war in 1939?</a:t>
            </a:r>
          </a:p>
          <a:p>
            <a:r>
              <a:rPr lang="en-GB" sz="800" dirty="0">
                <a:solidFill>
                  <a:schemeClr val="tx1"/>
                </a:solidFill>
                <a:latin typeface="XCCW Joined 6a" panose="03050602040000000000" pitchFamily="66" charset="0"/>
              </a:rPr>
              <a:t> </a:t>
            </a:r>
          </a:p>
          <a:p>
            <a:pPr marL="285757" indent="-285757">
              <a:buFont typeface="Arial" panose="020B0604020202020204" pitchFamily="34" charset="0"/>
              <a:buChar char="•"/>
            </a:pPr>
            <a:r>
              <a:rPr lang="en-GB" sz="800" dirty="0">
                <a:solidFill>
                  <a:schemeClr val="tx1"/>
                </a:solidFill>
                <a:latin typeface="XCCW Joined 6a" panose="03050602040000000000" pitchFamily="66" charset="0"/>
              </a:rPr>
              <a:t>Why it was necessary for children to be evacuated and what was evacuation really like?</a:t>
            </a:r>
          </a:p>
          <a:p>
            <a:r>
              <a:rPr lang="en-GB" sz="800" dirty="0">
                <a:solidFill>
                  <a:schemeClr val="tx1"/>
                </a:solidFill>
                <a:latin typeface="XCCW Joined 6a" panose="03050602040000000000" pitchFamily="66" charset="0"/>
              </a:rPr>
              <a:t> </a:t>
            </a:r>
          </a:p>
          <a:p>
            <a:pPr marL="285757" indent="-285757">
              <a:buFont typeface="Arial" panose="020B0604020202020204" pitchFamily="34" charset="0"/>
              <a:buChar char="•"/>
            </a:pPr>
            <a:r>
              <a:rPr lang="en-GB" sz="800" dirty="0">
                <a:solidFill>
                  <a:schemeClr val="tx1"/>
                </a:solidFill>
                <a:latin typeface="XCCW Joined 6a" panose="03050602040000000000" pitchFamily="66" charset="0"/>
              </a:rPr>
              <a:t>How was Britain able to stand firm against the German threat?</a:t>
            </a:r>
          </a:p>
          <a:p>
            <a:pPr marL="285757" indent="-285757">
              <a:buFont typeface="Arial" panose="020B0604020202020204" pitchFamily="34" charset="0"/>
              <a:buChar char="•"/>
            </a:pPr>
            <a:endParaRPr lang="en-GB" sz="800" dirty="0">
              <a:solidFill>
                <a:schemeClr val="tx1"/>
              </a:solidFill>
              <a:latin typeface="XCCW Joined 6a" panose="03050602040000000000" pitchFamily="66" charset="0"/>
            </a:endParaRPr>
          </a:p>
          <a:p>
            <a:pPr marL="285757" indent="-285757">
              <a:buFont typeface="Arial" panose="020B0604020202020204" pitchFamily="34" charset="0"/>
              <a:buChar char="•"/>
            </a:pPr>
            <a:r>
              <a:rPr lang="en-GB" sz="800" dirty="0">
                <a:solidFill>
                  <a:schemeClr val="tx1"/>
                </a:solidFill>
                <a:latin typeface="XCCW Joined 6a" panose="03050602040000000000" pitchFamily="66" charset="0"/>
              </a:rPr>
              <a:t>How did Britain cope with the effect of war on the Home Front?</a:t>
            </a:r>
          </a:p>
          <a:p>
            <a:endParaRPr lang="en-GB" sz="800" dirty="0">
              <a:solidFill>
                <a:schemeClr val="tx1"/>
              </a:solidFill>
              <a:latin typeface="XCCW Joined 6a" panose="03050602040000000000" pitchFamily="66" charset="0"/>
            </a:endParaRPr>
          </a:p>
          <a:p>
            <a:pPr marL="285757" indent="-285757">
              <a:buFont typeface="Arial" panose="020B0604020202020204" pitchFamily="34" charset="0"/>
              <a:buChar char="•"/>
            </a:pPr>
            <a:r>
              <a:rPr lang="en-GB" sz="800" dirty="0">
                <a:solidFill>
                  <a:schemeClr val="tx1"/>
                </a:solidFill>
                <a:latin typeface="XCCW Joined 6a" panose="03050602040000000000" pitchFamily="66" charset="0"/>
              </a:rPr>
              <a:t> How did people manage to carry on normal life during  the war and how do we know? </a:t>
            </a:r>
          </a:p>
          <a:p>
            <a:pPr marL="285757" indent="-285757">
              <a:buFont typeface="Arial" panose="020B0604020202020204" pitchFamily="34" charset="0"/>
              <a:buChar char="•"/>
            </a:pPr>
            <a:endParaRPr lang="en-GB" sz="800" dirty="0">
              <a:solidFill>
                <a:schemeClr val="tx1"/>
              </a:solidFill>
              <a:latin typeface="XCCW Joined 6a" panose="03050602040000000000" pitchFamily="66" charset="0"/>
            </a:endParaRPr>
          </a:p>
          <a:p>
            <a:pPr marL="285757" indent="-285757">
              <a:buFont typeface="Arial" panose="020B0604020202020204" pitchFamily="34" charset="0"/>
              <a:buChar char="•"/>
            </a:pPr>
            <a:r>
              <a:rPr lang="en-GB" sz="800" dirty="0">
                <a:solidFill>
                  <a:schemeClr val="tx1"/>
                </a:solidFill>
                <a:latin typeface="XCCW Joined 6a" panose="03050602040000000000" pitchFamily="66" charset="0"/>
              </a:rPr>
              <a:t>Why it so difficult is to be sure what life on the Home front was really like? </a:t>
            </a:r>
          </a:p>
          <a:p>
            <a:pPr marL="285757" indent="-285757">
              <a:buFont typeface="Arial" panose="020B0604020202020204" pitchFamily="34" charset="0"/>
              <a:buChar char="•"/>
            </a:pPr>
            <a:endParaRPr lang="en-GB" sz="800" dirty="0">
              <a:solidFill>
                <a:schemeClr val="tx1"/>
              </a:solidFill>
              <a:latin typeface="XCCW Joined 6a" panose="03050602040000000000" pitchFamily="66" charset="0"/>
            </a:endParaRPr>
          </a:p>
          <a:p>
            <a:pPr marL="285757" indent="-285757">
              <a:buFont typeface="Arial" panose="020B0604020202020204" pitchFamily="34" charset="0"/>
              <a:buChar char="•"/>
            </a:pPr>
            <a:r>
              <a:rPr lang="en-GB" sz="800" dirty="0">
                <a:solidFill>
                  <a:schemeClr val="tx1"/>
                </a:solidFill>
                <a:latin typeface="XCCW Joined 6a" panose="03050602040000000000" pitchFamily="66" charset="0"/>
              </a:rPr>
              <a:t>What was VE day really like?</a:t>
            </a:r>
            <a:endParaRPr lang="en-GB" sz="800" dirty="0">
              <a:solidFill>
                <a:schemeClr val="tx1"/>
              </a:solidFill>
              <a:latin typeface="XCCW Joined 6a" panose="03050602040000000000" pitchFamily="66" charset="0"/>
              <a:cs typeface="Arial" panose="020B0604020202020204" pitchFamily="34" charset="0"/>
            </a:endParaRPr>
          </a:p>
        </p:txBody>
      </p:sp>
      <p:sp>
        <p:nvSpPr>
          <p:cNvPr id="17" name="Rectangle: Rounded Corners 16">
            <a:extLst>
              <a:ext uri="{FF2B5EF4-FFF2-40B4-BE49-F238E27FC236}">
                <a16:creationId xmlns:a16="http://schemas.microsoft.com/office/drawing/2014/main" id="{C44A9C8D-EAEB-44A0-AB95-611DBE11C3F3}"/>
              </a:ext>
            </a:extLst>
          </p:cNvPr>
          <p:cNvSpPr/>
          <p:nvPr/>
        </p:nvSpPr>
        <p:spPr>
          <a:xfrm>
            <a:off x="283422" y="57331"/>
            <a:ext cx="3742611" cy="404245"/>
          </a:xfrm>
          <a:prstGeom prst="roundRect">
            <a:avLst/>
          </a:prstGeom>
          <a:solidFill>
            <a:srgbClr val="92D050">
              <a:alpha val="78039"/>
            </a:srgbClr>
          </a:solidFill>
          <a:ln w="38100">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tx1"/>
                </a:solidFill>
                <a:latin typeface="XCCW Joined 19a" panose="03050602040000000000" pitchFamily="66" charset="0"/>
                <a:cs typeface="Arial" panose="020B0604020202020204" pitchFamily="34" charset="0"/>
              </a:rPr>
              <a:t>Autumn 2: World War II</a:t>
            </a:r>
          </a:p>
        </p:txBody>
      </p:sp>
      <p:sp>
        <p:nvSpPr>
          <p:cNvPr id="15" name="TextBox 14">
            <a:extLst>
              <a:ext uri="{FF2B5EF4-FFF2-40B4-BE49-F238E27FC236}">
                <a16:creationId xmlns:a16="http://schemas.microsoft.com/office/drawing/2014/main" id="{18146FC0-63F1-419B-A206-F1FF2EC7BFD6}"/>
              </a:ext>
            </a:extLst>
          </p:cNvPr>
          <p:cNvSpPr txBox="1"/>
          <p:nvPr/>
        </p:nvSpPr>
        <p:spPr>
          <a:xfrm>
            <a:off x="1529744" y="5908873"/>
            <a:ext cx="531629" cy="215444"/>
          </a:xfrm>
          <a:prstGeom prst="rect">
            <a:avLst/>
          </a:prstGeom>
          <a:noFill/>
        </p:spPr>
        <p:txBody>
          <a:bodyPr wrap="square" rtlCol="0">
            <a:spAutoFit/>
          </a:bodyPr>
          <a:lstStyle/>
          <a:p>
            <a:endParaRPr lang="en-GB" sz="800" dirty="0">
              <a:latin typeface="XCCW Joined 19a" panose="03050602040000000000" pitchFamily="66" charset="0"/>
            </a:endParaRPr>
          </a:p>
        </p:txBody>
      </p:sp>
      <p:sp>
        <p:nvSpPr>
          <p:cNvPr id="18" name="TextBox 17">
            <a:extLst>
              <a:ext uri="{FF2B5EF4-FFF2-40B4-BE49-F238E27FC236}">
                <a16:creationId xmlns:a16="http://schemas.microsoft.com/office/drawing/2014/main" id="{529AE546-A472-4815-A72A-BDAA2B5C9599}"/>
              </a:ext>
            </a:extLst>
          </p:cNvPr>
          <p:cNvSpPr txBox="1"/>
          <p:nvPr/>
        </p:nvSpPr>
        <p:spPr>
          <a:xfrm>
            <a:off x="482008" y="6111846"/>
            <a:ext cx="531629" cy="215444"/>
          </a:xfrm>
          <a:prstGeom prst="rect">
            <a:avLst/>
          </a:prstGeom>
          <a:noFill/>
        </p:spPr>
        <p:txBody>
          <a:bodyPr wrap="square" rtlCol="0">
            <a:spAutoFit/>
          </a:bodyPr>
          <a:lstStyle/>
          <a:p>
            <a:endParaRPr lang="en-GB" sz="800" dirty="0">
              <a:latin typeface="XCCW Joined 19a" panose="03050602040000000000" pitchFamily="66" charset="0"/>
            </a:endParaRPr>
          </a:p>
        </p:txBody>
      </p:sp>
      <p:sp>
        <p:nvSpPr>
          <p:cNvPr id="19" name="TextBox 18">
            <a:extLst>
              <a:ext uri="{FF2B5EF4-FFF2-40B4-BE49-F238E27FC236}">
                <a16:creationId xmlns:a16="http://schemas.microsoft.com/office/drawing/2014/main" id="{D486D62A-B49E-4FCD-9101-9DEB467BC015}"/>
              </a:ext>
            </a:extLst>
          </p:cNvPr>
          <p:cNvSpPr txBox="1"/>
          <p:nvPr/>
        </p:nvSpPr>
        <p:spPr>
          <a:xfrm>
            <a:off x="1620423" y="5933068"/>
            <a:ext cx="531629" cy="215444"/>
          </a:xfrm>
          <a:prstGeom prst="rect">
            <a:avLst/>
          </a:prstGeom>
          <a:noFill/>
        </p:spPr>
        <p:txBody>
          <a:bodyPr wrap="square" rtlCol="0">
            <a:spAutoFit/>
          </a:bodyPr>
          <a:lstStyle/>
          <a:p>
            <a:endParaRPr lang="en-GB" sz="800" dirty="0">
              <a:latin typeface="XCCW Joined 19a" panose="03050602040000000000" pitchFamily="66" charset="0"/>
            </a:endParaRPr>
          </a:p>
        </p:txBody>
      </p:sp>
      <p:sp>
        <p:nvSpPr>
          <p:cNvPr id="6" name="Rectangle 5">
            <a:extLst>
              <a:ext uri="{FF2B5EF4-FFF2-40B4-BE49-F238E27FC236}">
                <a16:creationId xmlns:a16="http://schemas.microsoft.com/office/drawing/2014/main" id="{057208C1-C8C0-4D4B-818E-B404685B8FB5}"/>
              </a:ext>
            </a:extLst>
          </p:cNvPr>
          <p:cNvSpPr/>
          <p:nvPr/>
        </p:nvSpPr>
        <p:spPr>
          <a:xfrm>
            <a:off x="4125480" y="601883"/>
            <a:ext cx="5655717" cy="3323987"/>
          </a:xfrm>
          <a:prstGeom prst="rect">
            <a:avLst/>
          </a:prstGeom>
          <a:ln>
            <a:noFill/>
          </a:ln>
        </p:spPr>
        <p:txBody>
          <a:bodyPr wrap="square">
            <a:spAutoFit/>
          </a:bodyPr>
          <a:lstStyle/>
          <a:p>
            <a:pPr algn="ctr"/>
            <a:r>
              <a:rPr lang="en-GB" sz="1000" b="1" u="sng" dirty="0">
                <a:latin typeface="XCCW Joined 19a" panose="03050602040000000000" pitchFamily="66" charset="0"/>
                <a:cs typeface="Arial" panose="020B0604020202020204" pitchFamily="34" charset="0"/>
              </a:rPr>
              <a:t>Communication and Technology </a:t>
            </a:r>
          </a:p>
          <a:p>
            <a:r>
              <a:rPr lang="en-US" sz="800" dirty="0">
                <a:latin typeface="XCCW Joined 6a" panose="03050602040000000000" pitchFamily="66" charset="0"/>
              </a:rPr>
              <a:t>An </a:t>
            </a:r>
            <a:r>
              <a:rPr lang="en-US" sz="800" b="1" dirty="0">
                <a:latin typeface="XCCW Joined 6a" panose="03050602040000000000" pitchFamily="66" charset="0"/>
              </a:rPr>
              <a:t>Enigma machine</a:t>
            </a:r>
            <a:r>
              <a:rPr lang="en-US" sz="800" dirty="0">
                <a:latin typeface="XCCW Joined 6a" panose="03050602040000000000" pitchFamily="66" charset="0"/>
              </a:rPr>
              <a:t> is a famous </a:t>
            </a:r>
            <a:r>
              <a:rPr lang="en-US" sz="800" dirty="0">
                <a:latin typeface="XCCW Joined 6a" panose="03050602040000000000" pitchFamily="66" charset="0"/>
                <a:hlinkClick r:id="rId4" tooltip="encryption"/>
              </a:rPr>
              <a:t>encryption</a:t>
            </a:r>
            <a:r>
              <a:rPr lang="en-US" sz="800" dirty="0">
                <a:latin typeface="XCCW Joined 6a" panose="03050602040000000000" pitchFamily="66" charset="0"/>
              </a:rPr>
              <a:t> machine used by the Germans during </a:t>
            </a:r>
            <a:r>
              <a:rPr lang="en-US" sz="800" dirty="0">
                <a:latin typeface="XCCW Joined 6a" panose="03050602040000000000" pitchFamily="66" charset="0"/>
                <a:hlinkClick r:id="rId5" tooltip="page not yet created"/>
              </a:rPr>
              <a:t>WWII</a:t>
            </a:r>
            <a:r>
              <a:rPr lang="en-US" sz="800" dirty="0">
                <a:latin typeface="XCCW Joined 6a" panose="03050602040000000000" pitchFamily="66" charset="0"/>
              </a:rPr>
              <a:t> to transmit coded messages. An Enigma machine allows for billions and billions of ways to encode a message, making it incredibly difficult for other nations to crack German codes during the war — for a time the code seemed unbreakable. </a:t>
            </a:r>
            <a:r>
              <a:rPr lang="en-US" sz="800" dirty="0">
                <a:latin typeface="XCCW Joined 6a" panose="03050602040000000000" pitchFamily="66" charset="0"/>
                <a:hlinkClick r:id="rId6" tooltip="Alan Turing"/>
              </a:rPr>
              <a:t>Alan Turing</a:t>
            </a:r>
            <a:r>
              <a:rPr lang="en-US" sz="800" dirty="0">
                <a:latin typeface="XCCW Joined 6a" panose="03050602040000000000" pitchFamily="66" charset="0"/>
              </a:rPr>
              <a:t> and other researchers exploited a few weaknesses in the implementation of the Enigma code and gained access to German codebooks, and this allowed them to design a machine called a </a:t>
            </a:r>
            <a:r>
              <a:rPr lang="en-US" sz="800" dirty="0">
                <a:latin typeface="XCCW Joined 6a" panose="03050602040000000000" pitchFamily="66" charset="0"/>
                <a:hlinkClick r:id="rId7" tooltip="Bombe machine"/>
              </a:rPr>
              <a:t>Bombe machine</a:t>
            </a:r>
            <a:r>
              <a:rPr lang="en-US" sz="800" dirty="0">
                <a:latin typeface="XCCW Joined 6a" panose="03050602040000000000" pitchFamily="66" charset="0"/>
              </a:rPr>
              <a:t>, which helped to crack the most challenging versions of Enigma. Some historians believe that the cracking of Enigma was the single most important victory by the Allied powers during WWII. Using information that they decoded from the Germans, the Allies were able to prevent many attacks. However, to avoid Nazi suspicion that they had insight to German communications, the Allies had to allow some attacks to be carried out despite the fact that they had the knowledge to stop them.</a:t>
            </a:r>
          </a:p>
          <a:p>
            <a:r>
              <a:rPr lang="en-US" sz="800" b="1" dirty="0">
                <a:latin typeface="XCCW Joined 6a" panose="03050602040000000000" pitchFamily="66" charset="0"/>
                <a:cs typeface="Arial" panose="020B0604020202020204" pitchFamily="34" charset="0"/>
              </a:rPr>
              <a:t>Alan Turing</a:t>
            </a:r>
          </a:p>
          <a:p>
            <a:r>
              <a:rPr lang="en-US" sz="800" dirty="0">
                <a:latin typeface="XCCW Joined 6a" panose="03050602040000000000" pitchFamily="66" charset="0"/>
              </a:rPr>
              <a:t>During the Second World War, Alan Turing worked at the Government Code and Cipher School at Bletchley Park – the forerunner of GCHQ – where he devised the techniques which cracked the German Enigma code. He is widely seen as the father of computer science and artificial intelligence and is credited with helping to shorten the course of the war.</a:t>
            </a:r>
          </a:p>
          <a:p>
            <a:r>
              <a:rPr lang="en-US" sz="800" dirty="0">
                <a:latin typeface="XCCW Joined 6a" panose="03050602040000000000" pitchFamily="66" charset="0"/>
              </a:rPr>
              <a:t>Turing was born in 1912 in a nursing home in Paddington, London, another biographer Andrew Hodges has said. Science was "an extra-curricular passion", which led him to become an undergraduate at King's College.</a:t>
            </a:r>
          </a:p>
          <a:p>
            <a:endParaRPr lang="en-US" sz="800" dirty="0">
              <a:latin typeface="NTCursiveGrey" panose="02000400000000000000" pitchFamily="2" charset="0"/>
            </a:endParaRPr>
          </a:p>
          <a:p>
            <a:endParaRPr lang="en-GB" sz="800" dirty="0">
              <a:latin typeface="NTCursiveGrey" panose="02000400000000000000" pitchFamily="2" charset="0"/>
            </a:endParaRPr>
          </a:p>
          <a:p>
            <a:endParaRPr lang="en-GB" sz="800" dirty="0">
              <a:latin typeface="NTCursiveGrey" panose="02000400000000000000" pitchFamily="2" charset="0"/>
              <a:cs typeface="Arial" panose="020B0604020202020204" pitchFamily="34" charset="0"/>
            </a:endParaRPr>
          </a:p>
        </p:txBody>
      </p:sp>
      <p:pic>
        <p:nvPicPr>
          <p:cNvPr id="38" name="Picture 37">
            <a:extLst>
              <a:ext uri="{FF2B5EF4-FFF2-40B4-BE49-F238E27FC236}">
                <a16:creationId xmlns:a16="http://schemas.microsoft.com/office/drawing/2014/main" id="{08736F5D-EE46-4AF3-9193-9A935B671314}"/>
              </a:ext>
            </a:extLst>
          </p:cNvPr>
          <p:cNvPicPr/>
          <p:nvPr/>
        </p:nvPicPr>
        <p:blipFill>
          <a:blip r:embed="rId8" cstate="print">
            <a:extLst>
              <a:ext uri="{28A0092B-C50C-407E-A947-70E740481C1C}">
                <a14:useLocalDpi xmlns:a14="http://schemas.microsoft.com/office/drawing/2010/main" val="0"/>
              </a:ext>
            </a:extLst>
          </a:blip>
          <a:stretch>
            <a:fillRect/>
          </a:stretch>
        </p:blipFill>
        <p:spPr>
          <a:xfrm>
            <a:off x="8972050" y="57331"/>
            <a:ext cx="738951" cy="877651"/>
          </a:xfrm>
          <a:prstGeom prst="rect">
            <a:avLst/>
          </a:prstGeom>
        </p:spPr>
      </p:pic>
      <p:sp>
        <p:nvSpPr>
          <p:cNvPr id="2" name="AutoShape 2" descr="Armistice and occupation of Germany map | NZHistory, New Zealand ..."/>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5" name="Text Box 2">
            <a:extLst>
              <a:ext uri="{FF2B5EF4-FFF2-40B4-BE49-F238E27FC236}">
                <a16:creationId xmlns:a16="http://schemas.microsoft.com/office/drawing/2014/main" id="{484A4740-AEB3-4780-86AA-C6397C8365F8}"/>
              </a:ext>
            </a:extLst>
          </p:cNvPr>
          <p:cNvSpPr txBox="1">
            <a:spLocks noChangeArrowheads="1"/>
          </p:cNvSpPr>
          <p:nvPr/>
        </p:nvSpPr>
        <p:spPr bwMode="auto">
          <a:xfrm>
            <a:off x="460375" y="3875767"/>
            <a:ext cx="1062813" cy="1822906"/>
          </a:xfrm>
          <a:prstGeom prst="rect">
            <a:avLst/>
          </a:prstGeom>
          <a:solidFill>
            <a:schemeClr val="accent4">
              <a:lumMod val="60000"/>
              <a:lumOff val="40000"/>
              <a:alpha val="0"/>
            </a:schemeClr>
          </a:solidFill>
          <a:ln w="9525">
            <a:noFill/>
            <a:miter lim="800000"/>
            <a:headEnd/>
            <a:tailEnd/>
          </a:ln>
        </p:spPr>
        <p:txBody>
          <a:bodyPr rot="0" vert="horz" wrap="square" lIns="91440" tIns="45720" rIns="91440" bIns="45720" anchor="t" anchorCtr="0">
            <a:noAutofit/>
          </a:bodyPr>
          <a:lstStyle/>
          <a:p>
            <a:r>
              <a:rPr lang="en-GB" sz="800" b="1" dirty="0">
                <a:latin typeface="XCCW Joined 19a" panose="03050602040000000000" pitchFamily="66" charset="0"/>
              </a:rPr>
              <a:t>1938 March 12 </a:t>
            </a:r>
            <a:r>
              <a:rPr lang="en-GB" sz="800" dirty="0">
                <a:latin typeface="XCCW Joined 19a" panose="03050602040000000000" pitchFamily="66" charset="0"/>
              </a:rPr>
              <a:t>- Hitler blends the country of Austria into Germany. This is also called the Anschluss. </a:t>
            </a:r>
          </a:p>
          <a:p>
            <a:endParaRPr lang="en-GB" sz="800" dirty="0">
              <a:latin typeface="XCCW Joined 19a" panose="03050602040000000000" pitchFamily="66" charset="0"/>
            </a:endParaRPr>
          </a:p>
          <a:p>
            <a:r>
              <a:rPr lang="en-GB" sz="800" b="1" dirty="0">
                <a:latin typeface="XCCW Joined 19a" panose="03050602040000000000" pitchFamily="66" charset="0"/>
              </a:rPr>
              <a:t>1939 September 1 </a:t>
            </a:r>
            <a:r>
              <a:rPr lang="en-GB" sz="800" dirty="0">
                <a:latin typeface="XCCW Joined 19a" panose="03050602040000000000" pitchFamily="66" charset="0"/>
              </a:rPr>
              <a:t>- Germany invades Poland. World War II begins.</a:t>
            </a:r>
          </a:p>
        </p:txBody>
      </p:sp>
      <p:sp>
        <p:nvSpPr>
          <p:cNvPr id="36" name="Text Box 2">
            <a:extLst>
              <a:ext uri="{FF2B5EF4-FFF2-40B4-BE49-F238E27FC236}">
                <a16:creationId xmlns:a16="http://schemas.microsoft.com/office/drawing/2014/main" id="{484A4740-AEB3-4780-86AA-C6397C8365F8}"/>
              </a:ext>
            </a:extLst>
          </p:cNvPr>
          <p:cNvSpPr txBox="1">
            <a:spLocks noChangeArrowheads="1"/>
          </p:cNvSpPr>
          <p:nvPr/>
        </p:nvSpPr>
        <p:spPr bwMode="auto">
          <a:xfrm>
            <a:off x="1485220" y="3937450"/>
            <a:ext cx="1062813" cy="2109040"/>
          </a:xfrm>
          <a:prstGeom prst="rect">
            <a:avLst/>
          </a:prstGeom>
          <a:solidFill>
            <a:schemeClr val="accent4">
              <a:lumMod val="60000"/>
              <a:lumOff val="40000"/>
              <a:alpha val="0"/>
            </a:schemeClr>
          </a:solidFill>
          <a:ln w="9525">
            <a:noFill/>
            <a:miter lim="800000"/>
            <a:headEnd/>
            <a:tailEnd/>
          </a:ln>
        </p:spPr>
        <p:txBody>
          <a:bodyPr rot="0" vert="horz" wrap="square" lIns="91440" tIns="45720" rIns="91440" bIns="45720" anchor="t" anchorCtr="0">
            <a:noAutofit/>
          </a:bodyPr>
          <a:lstStyle/>
          <a:p>
            <a:r>
              <a:rPr lang="en-GB" sz="800" b="1" dirty="0">
                <a:latin typeface="XCCW Joined 19a" panose="03050602040000000000" pitchFamily="66" charset="0"/>
              </a:rPr>
              <a:t>1939 September 3 </a:t>
            </a:r>
            <a:r>
              <a:rPr lang="en-GB" sz="800" dirty="0">
                <a:latin typeface="XCCW Joined 19a" panose="03050602040000000000" pitchFamily="66" charset="0"/>
              </a:rPr>
              <a:t>- France and Great Britain declare war on Germany. </a:t>
            </a:r>
          </a:p>
          <a:p>
            <a:endParaRPr lang="en-GB" sz="800" dirty="0">
              <a:latin typeface="XCCW Joined 19a" panose="03050602040000000000" pitchFamily="66" charset="0"/>
            </a:endParaRPr>
          </a:p>
          <a:p>
            <a:r>
              <a:rPr lang="en-GB" sz="800" b="1" dirty="0">
                <a:latin typeface="XCCW Joined 19a" panose="03050602040000000000" pitchFamily="66" charset="0"/>
              </a:rPr>
              <a:t>1940 April 9 to June 9 </a:t>
            </a:r>
            <a:r>
              <a:rPr lang="en-GB" sz="800" dirty="0">
                <a:latin typeface="XCCW Joined 19a" panose="03050602040000000000" pitchFamily="66" charset="0"/>
              </a:rPr>
              <a:t>–</a:t>
            </a:r>
          </a:p>
          <a:p>
            <a:r>
              <a:rPr lang="en-GB" sz="800" dirty="0">
                <a:latin typeface="XCCW Joined 19a" panose="03050602040000000000" pitchFamily="66" charset="0"/>
              </a:rPr>
              <a:t> Germany invades and takes control of Denmark and Norway</a:t>
            </a:r>
            <a:r>
              <a:rPr lang="en-GB" sz="800" b="1" dirty="0">
                <a:latin typeface="XCCW Joined 19a" panose="03050602040000000000" pitchFamily="66" charset="0"/>
              </a:rPr>
              <a:t>. </a:t>
            </a:r>
          </a:p>
        </p:txBody>
      </p:sp>
      <p:sp>
        <p:nvSpPr>
          <p:cNvPr id="39" name="Text Box 2">
            <a:extLst>
              <a:ext uri="{FF2B5EF4-FFF2-40B4-BE49-F238E27FC236}">
                <a16:creationId xmlns:a16="http://schemas.microsoft.com/office/drawing/2014/main" id="{484A4740-AEB3-4780-86AA-C6397C8365F8}"/>
              </a:ext>
            </a:extLst>
          </p:cNvPr>
          <p:cNvSpPr txBox="1">
            <a:spLocks noChangeArrowheads="1"/>
          </p:cNvSpPr>
          <p:nvPr/>
        </p:nvSpPr>
        <p:spPr bwMode="auto">
          <a:xfrm>
            <a:off x="2427091" y="3865818"/>
            <a:ext cx="1062813" cy="1822906"/>
          </a:xfrm>
          <a:prstGeom prst="rect">
            <a:avLst/>
          </a:prstGeom>
          <a:solidFill>
            <a:schemeClr val="accent4">
              <a:lumMod val="60000"/>
              <a:lumOff val="40000"/>
              <a:alpha val="0"/>
            </a:schemeClr>
          </a:solidFill>
          <a:ln w="9525">
            <a:noFill/>
            <a:miter lim="800000"/>
            <a:headEnd/>
            <a:tailEnd/>
          </a:ln>
        </p:spPr>
        <p:txBody>
          <a:bodyPr rot="0" vert="horz" wrap="square" lIns="91440" tIns="45720" rIns="91440" bIns="45720" anchor="t" anchorCtr="0">
            <a:noAutofit/>
          </a:bodyPr>
          <a:lstStyle/>
          <a:p>
            <a:r>
              <a:rPr lang="en-GB" sz="800" b="1" dirty="0">
                <a:latin typeface="XCCW Joined 19a" panose="03050602040000000000" pitchFamily="66" charset="0"/>
              </a:rPr>
              <a:t>1940 May 30 </a:t>
            </a:r>
            <a:r>
              <a:rPr lang="en-GB" sz="800" dirty="0">
                <a:latin typeface="XCCW Joined 19a" panose="03050602040000000000" pitchFamily="66" charset="0"/>
              </a:rPr>
              <a:t>- Winston Churchill becomes leader of the British government. </a:t>
            </a:r>
          </a:p>
          <a:p>
            <a:endParaRPr lang="en-GB" sz="800" dirty="0">
              <a:latin typeface="XCCW Joined 19a" panose="03050602040000000000" pitchFamily="66" charset="0"/>
            </a:endParaRPr>
          </a:p>
          <a:p>
            <a:r>
              <a:rPr lang="en-GB" sz="800" b="1" dirty="0">
                <a:latin typeface="XCCW Joined 19a" panose="03050602040000000000" pitchFamily="66" charset="0"/>
              </a:rPr>
              <a:t>1940 June 10 </a:t>
            </a:r>
            <a:r>
              <a:rPr lang="en-GB" sz="800" dirty="0">
                <a:latin typeface="XCCW Joined 19a" panose="03050602040000000000" pitchFamily="66" charset="0"/>
              </a:rPr>
              <a:t>- Italy enters the war as a member of the Axis powers. </a:t>
            </a:r>
          </a:p>
        </p:txBody>
      </p:sp>
      <p:sp>
        <p:nvSpPr>
          <p:cNvPr id="40" name="Text Box 2">
            <a:extLst>
              <a:ext uri="{FF2B5EF4-FFF2-40B4-BE49-F238E27FC236}">
                <a16:creationId xmlns:a16="http://schemas.microsoft.com/office/drawing/2014/main" id="{484A4740-AEB3-4780-86AA-C6397C8365F8}"/>
              </a:ext>
            </a:extLst>
          </p:cNvPr>
          <p:cNvSpPr txBox="1">
            <a:spLocks noChangeArrowheads="1"/>
          </p:cNvSpPr>
          <p:nvPr/>
        </p:nvSpPr>
        <p:spPr bwMode="auto">
          <a:xfrm>
            <a:off x="3327476" y="3876803"/>
            <a:ext cx="1062813" cy="1822906"/>
          </a:xfrm>
          <a:prstGeom prst="rect">
            <a:avLst/>
          </a:prstGeom>
          <a:solidFill>
            <a:schemeClr val="accent4">
              <a:lumMod val="60000"/>
              <a:lumOff val="40000"/>
              <a:alpha val="0"/>
            </a:schemeClr>
          </a:solidFill>
          <a:ln w="9525">
            <a:noFill/>
            <a:miter lim="800000"/>
            <a:headEnd/>
            <a:tailEnd/>
          </a:ln>
        </p:spPr>
        <p:txBody>
          <a:bodyPr rot="0" vert="horz" wrap="square" lIns="91440" tIns="45720" rIns="91440" bIns="45720" anchor="t" anchorCtr="0">
            <a:noAutofit/>
          </a:bodyPr>
          <a:lstStyle/>
          <a:p>
            <a:r>
              <a:rPr lang="en-GB" sz="800" b="1" dirty="0">
                <a:latin typeface="XCCW Joined 19a" panose="03050602040000000000" pitchFamily="66" charset="0"/>
              </a:rPr>
              <a:t>1940 July 10 </a:t>
            </a:r>
            <a:r>
              <a:rPr lang="en-GB" sz="800" dirty="0">
                <a:latin typeface="XCCW Joined 19a" panose="03050602040000000000" pitchFamily="66" charset="0"/>
              </a:rPr>
              <a:t>- Germany launches an air attack on Great Britain. These attacks last until the end of October and are known as the Battle of Britain. </a:t>
            </a:r>
          </a:p>
          <a:p>
            <a:r>
              <a:rPr lang="en-GB" sz="800" b="1" dirty="0">
                <a:latin typeface="XCCW Joined 19a" panose="03050602040000000000" pitchFamily="66" charset="0"/>
              </a:rPr>
              <a:t>September 22 </a:t>
            </a:r>
            <a:r>
              <a:rPr lang="en-GB" sz="800" dirty="0">
                <a:latin typeface="XCCW Joined 19a" panose="03050602040000000000" pitchFamily="66" charset="0"/>
              </a:rPr>
              <a:t>- Germany, Italy, and Japan sign the Tripartite Pact creating the Axis Alliance. 1941 </a:t>
            </a:r>
          </a:p>
        </p:txBody>
      </p:sp>
      <p:sp>
        <p:nvSpPr>
          <p:cNvPr id="41" name="Text Box 2">
            <a:extLst>
              <a:ext uri="{FF2B5EF4-FFF2-40B4-BE49-F238E27FC236}">
                <a16:creationId xmlns:a16="http://schemas.microsoft.com/office/drawing/2014/main" id="{484A4740-AEB3-4780-86AA-C6397C8365F8}"/>
              </a:ext>
            </a:extLst>
          </p:cNvPr>
          <p:cNvSpPr txBox="1">
            <a:spLocks noChangeArrowheads="1"/>
          </p:cNvSpPr>
          <p:nvPr/>
        </p:nvSpPr>
        <p:spPr bwMode="auto">
          <a:xfrm>
            <a:off x="4352321" y="3910541"/>
            <a:ext cx="1062813" cy="1822906"/>
          </a:xfrm>
          <a:prstGeom prst="rect">
            <a:avLst/>
          </a:prstGeom>
          <a:solidFill>
            <a:schemeClr val="accent4">
              <a:lumMod val="60000"/>
              <a:lumOff val="40000"/>
              <a:alpha val="0"/>
            </a:schemeClr>
          </a:solidFill>
          <a:ln w="9525">
            <a:noFill/>
            <a:miter lim="800000"/>
            <a:headEnd/>
            <a:tailEnd/>
          </a:ln>
        </p:spPr>
        <p:txBody>
          <a:bodyPr rot="0" vert="horz" wrap="square" lIns="91440" tIns="45720" rIns="91440" bIns="45720" anchor="t" anchorCtr="0">
            <a:noAutofit/>
          </a:bodyPr>
          <a:lstStyle/>
          <a:p>
            <a:r>
              <a:rPr lang="en-GB" sz="800" b="1" dirty="0">
                <a:latin typeface="XCCW Joined 19a" panose="03050602040000000000" pitchFamily="66" charset="0"/>
              </a:rPr>
              <a:t>1941 December 7 </a:t>
            </a:r>
            <a:r>
              <a:rPr lang="en-GB" sz="800" dirty="0">
                <a:latin typeface="XCCW Joined 19a" panose="03050602040000000000" pitchFamily="66" charset="0"/>
              </a:rPr>
              <a:t>- The Japanese attack the US Navy in Pearl Harbour. The next day the US enters World War II on the side of the Allies. </a:t>
            </a:r>
          </a:p>
          <a:p>
            <a:endParaRPr lang="en-GB" sz="800" dirty="0">
              <a:latin typeface="XCCW Joined 19a" panose="03050602040000000000" pitchFamily="66" charset="0"/>
            </a:endParaRPr>
          </a:p>
          <a:p>
            <a:r>
              <a:rPr lang="en-GB" sz="800" b="1" dirty="0">
                <a:latin typeface="XCCW Joined 19a" panose="03050602040000000000" pitchFamily="66" charset="0"/>
              </a:rPr>
              <a:t>1942 June 4 </a:t>
            </a:r>
            <a:r>
              <a:rPr lang="en-GB" sz="800" dirty="0">
                <a:latin typeface="XCCW Joined 19a" panose="03050602040000000000" pitchFamily="66" charset="0"/>
              </a:rPr>
              <a:t>- The US Navy defeats the Japanese navy at the Battle of Midway. </a:t>
            </a:r>
          </a:p>
        </p:txBody>
      </p:sp>
      <p:sp>
        <p:nvSpPr>
          <p:cNvPr id="42" name="Text Box 2">
            <a:extLst>
              <a:ext uri="{FF2B5EF4-FFF2-40B4-BE49-F238E27FC236}">
                <a16:creationId xmlns:a16="http://schemas.microsoft.com/office/drawing/2014/main" id="{484A4740-AEB3-4780-86AA-C6397C8365F8}"/>
              </a:ext>
            </a:extLst>
          </p:cNvPr>
          <p:cNvSpPr txBox="1">
            <a:spLocks noChangeArrowheads="1"/>
          </p:cNvSpPr>
          <p:nvPr/>
        </p:nvSpPr>
        <p:spPr bwMode="auto">
          <a:xfrm>
            <a:off x="5290671" y="3924656"/>
            <a:ext cx="1062813" cy="2109040"/>
          </a:xfrm>
          <a:prstGeom prst="rect">
            <a:avLst/>
          </a:prstGeom>
          <a:solidFill>
            <a:schemeClr val="accent4">
              <a:lumMod val="60000"/>
              <a:lumOff val="40000"/>
              <a:alpha val="0"/>
            </a:schemeClr>
          </a:solidFill>
          <a:ln w="9525">
            <a:noFill/>
            <a:miter lim="800000"/>
            <a:headEnd/>
            <a:tailEnd/>
          </a:ln>
        </p:spPr>
        <p:txBody>
          <a:bodyPr rot="0" vert="horz" wrap="square" lIns="91440" tIns="45720" rIns="91440" bIns="45720" anchor="t" anchorCtr="0">
            <a:noAutofit/>
          </a:bodyPr>
          <a:lstStyle/>
          <a:p>
            <a:r>
              <a:rPr lang="en-GB" sz="800" b="1" dirty="0">
                <a:latin typeface="XCCW Joined 19a" panose="03050602040000000000" pitchFamily="66" charset="0"/>
              </a:rPr>
              <a:t>1942 July 10 </a:t>
            </a:r>
            <a:r>
              <a:rPr lang="en-GB" sz="800" dirty="0">
                <a:latin typeface="XCCW Joined 19a" panose="03050602040000000000" pitchFamily="66" charset="0"/>
              </a:rPr>
              <a:t>- The Allies invade and take the island of Sicily. </a:t>
            </a:r>
          </a:p>
          <a:p>
            <a:endParaRPr lang="en-GB" sz="800" dirty="0">
              <a:latin typeface="XCCW Joined 19a" panose="03050602040000000000" pitchFamily="66" charset="0"/>
            </a:endParaRPr>
          </a:p>
          <a:p>
            <a:r>
              <a:rPr lang="en-GB" sz="800" b="1" dirty="0">
                <a:latin typeface="XCCW Joined 19a" panose="03050602040000000000" pitchFamily="66" charset="0"/>
              </a:rPr>
              <a:t>1943 September 3 </a:t>
            </a:r>
            <a:r>
              <a:rPr lang="en-GB" sz="800" dirty="0">
                <a:latin typeface="XCCW Joined 19a" panose="03050602040000000000" pitchFamily="66" charset="0"/>
              </a:rPr>
              <a:t>- Italy surrenders to the Allies, however Germany helps Mussolini to escape and set up a government in Northern Italy</a:t>
            </a:r>
          </a:p>
        </p:txBody>
      </p:sp>
      <p:sp>
        <p:nvSpPr>
          <p:cNvPr id="43" name="Text Box 2">
            <a:extLst>
              <a:ext uri="{FF2B5EF4-FFF2-40B4-BE49-F238E27FC236}">
                <a16:creationId xmlns:a16="http://schemas.microsoft.com/office/drawing/2014/main" id="{484A4740-AEB3-4780-86AA-C6397C8365F8}"/>
              </a:ext>
            </a:extLst>
          </p:cNvPr>
          <p:cNvSpPr txBox="1">
            <a:spLocks noChangeArrowheads="1"/>
          </p:cNvSpPr>
          <p:nvPr/>
        </p:nvSpPr>
        <p:spPr bwMode="auto">
          <a:xfrm>
            <a:off x="6191053" y="3910541"/>
            <a:ext cx="1062813" cy="1822906"/>
          </a:xfrm>
          <a:prstGeom prst="rect">
            <a:avLst/>
          </a:prstGeom>
          <a:solidFill>
            <a:schemeClr val="accent4">
              <a:lumMod val="60000"/>
              <a:lumOff val="40000"/>
              <a:alpha val="0"/>
            </a:schemeClr>
          </a:solidFill>
          <a:ln w="9525">
            <a:noFill/>
            <a:miter lim="800000"/>
            <a:headEnd/>
            <a:tailEnd/>
          </a:ln>
        </p:spPr>
        <p:txBody>
          <a:bodyPr rot="0" vert="horz" wrap="square" lIns="91440" tIns="45720" rIns="91440" bIns="45720" anchor="t" anchorCtr="0">
            <a:noAutofit/>
          </a:bodyPr>
          <a:lstStyle/>
          <a:p>
            <a:r>
              <a:rPr lang="en-GB" sz="800" b="1" dirty="0">
                <a:latin typeface="XCCW Joined 19a" panose="03050602040000000000" pitchFamily="66" charset="0"/>
              </a:rPr>
              <a:t>1944 June 6 </a:t>
            </a:r>
            <a:r>
              <a:rPr lang="en-GB" sz="800" dirty="0">
                <a:latin typeface="XCCW Joined 19a" panose="03050602040000000000" pitchFamily="66" charset="0"/>
              </a:rPr>
              <a:t>- D-day and the Normandy invasion. Allied forces invade France and push back the Germans. </a:t>
            </a:r>
          </a:p>
          <a:p>
            <a:endParaRPr lang="en-GB" sz="800" dirty="0">
              <a:latin typeface="XCCW Joined 19a" panose="03050602040000000000" pitchFamily="66" charset="0"/>
            </a:endParaRPr>
          </a:p>
          <a:p>
            <a:r>
              <a:rPr lang="en-GB" sz="800" b="1" dirty="0">
                <a:latin typeface="XCCW Joined 19a" panose="03050602040000000000" pitchFamily="66" charset="0"/>
              </a:rPr>
              <a:t>1944 August 25 </a:t>
            </a:r>
            <a:r>
              <a:rPr lang="en-GB" sz="800" dirty="0">
                <a:latin typeface="XCCW Joined 19a" panose="03050602040000000000" pitchFamily="66" charset="0"/>
              </a:rPr>
              <a:t>- Paris is liberated from German control</a:t>
            </a:r>
          </a:p>
        </p:txBody>
      </p:sp>
      <p:sp>
        <p:nvSpPr>
          <p:cNvPr id="44" name="Text Box 2">
            <a:extLst>
              <a:ext uri="{FF2B5EF4-FFF2-40B4-BE49-F238E27FC236}">
                <a16:creationId xmlns:a16="http://schemas.microsoft.com/office/drawing/2014/main" id="{484A4740-AEB3-4780-86AA-C6397C8365F8}"/>
              </a:ext>
            </a:extLst>
          </p:cNvPr>
          <p:cNvSpPr txBox="1">
            <a:spLocks noChangeArrowheads="1"/>
          </p:cNvSpPr>
          <p:nvPr/>
        </p:nvSpPr>
        <p:spPr bwMode="auto">
          <a:xfrm>
            <a:off x="7215900" y="3910541"/>
            <a:ext cx="1062813" cy="1822906"/>
          </a:xfrm>
          <a:prstGeom prst="rect">
            <a:avLst/>
          </a:prstGeom>
          <a:solidFill>
            <a:schemeClr val="accent4">
              <a:lumMod val="60000"/>
              <a:lumOff val="40000"/>
              <a:alpha val="0"/>
            </a:schemeClr>
          </a:solidFill>
          <a:ln w="9525">
            <a:noFill/>
            <a:miter lim="800000"/>
            <a:headEnd/>
            <a:tailEnd/>
          </a:ln>
        </p:spPr>
        <p:txBody>
          <a:bodyPr rot="0" vert="horz" wrap="square" lIns="91440" tIns="45720" rIns="91440" bIns="45720" anchor="t" anchorCtr="0">
            <a:noAutofit/>
          </a:bodyPr>
          <a:lstStyle/>
          <a:p>
            <a:r>
              <a:rPr lang="en-GB" sz="800" b="1" dirty="0">
                <a:latin typeface="XCCW Joined 19a" panose="03050602040000000000" pitchFamily="66" charset="0"/>
              </a:rPr>
              <a:t>1944 December 16 </a:t>
            </a:r>
            <a:r>
              <a:rPr lang="en-GB" sz="800" dirty="0">
                <a:latin typeface="XCCW Joined 19a" panose="03050602040000000000" pitchFamily="66" charset="0"/>
              </a:rPr>
              <a:t>- The Germans launch a large attack in the Battle of the Bulge. They lose to the Allies sealing the fate of the German army. </a:t>
            </a:r>
          </a:p>
          <a:p>
            <a:endParaRPr lang="en-GB" sz="800" dirty="0">
              <a:latin typeface="XCCW Joined 19a" panose="03050602040000000000" pitchFamily="66" charset="0"/>
            </a:endParaRPr>
          </a:p>
          <a:p>
            <a:r>
              <a:rPr lang="en-GB" sz="800" b="1" dirty="0">
                <a:latin typeface="XCCW Joined 19a" panose="03050602040000000000" pitchFamily="66" charset="0"/>
              </a:rPr>
              <a:t>1945 February 19 </a:t>
            </a:r>
          </a:p>
          <a:p>
            <a:r>
              <a:rPr lang="en-GB" sz="800" dirty="0">
                <a:latin typeface="XCCW Joined 19a" panose="03050602040000000000" pitchFamily="66" charset="0"/>
              </a:rPr>
              <a:t> US Marines invade the island of Iwo Jima. After a fierce battle they capture the island. </a:t>
            </a:r>
          </a:p>
          <a:p>
            <a:endParaRPr lang="en-GB" sz="800" b="1" dirty="0">
              <a:latin typeface="XCCW Joined 19a" panose="03050602040000000000" pitchFamily="66" charset="0"/>
            </a:endParaRPr>
          </a:p>
        </p:txBody>
      </p:sp>
      <p:sp>
        <p:nvSpPr>
          <p:cNvPr id="45" name="Text Box 2">
            <a:extLst>
              <a:ext uri="{FF2B5EF4-FFF2-40B4-BE49-F238E27FC236}">
                <a16:creationId xmlns:a16="http://schemas.microsoft.com/office/drawing/2014/main" id="{484A4740-AEB3-4780-86AA-C6397C8365F8}"/>
              </a:ext>
            </a:extLst>
          </p:cNvPr>
          <p:cNvSpPr txBox="1">
            <a:spLocks noChangeArrowheads="1"/>
          </p:cNvSpPr>
          <p:nvPr/>
        </p:nvSpPr>
        <p:spPr bwMode="auto">
          <a:xfrm>
            <a:off x="8278713" y="3937450"/>
            <a:ext cx="1062813" cy="1822906"/>
          </a:xfrm>
          <a:prstGeom prst="rect">
            <a:avLst/>
          </a:prstGeom>
          <a:solidFill>
            <a:schemeClr val="accent4">
              <a:lumMod val="60000"/>
              <a:lumOff val="40000"/>
              <a:alpha val="0"/>
            </a:schemeClr>
          </a:solidFill>
          <a:ln w="9525">
            <a:noFill/>
            <a:miter lim="800000"/>
            <a:headEnd/>
            <a:tailEnd/>
          </a:ln>
        </p:spPr>
        <p:txBody>
          <a:bodyPr rot="0" vert="horz" wrap="square" lIns="91440" tIns="45720" rIns="91440" bIns="45720" anchor="t" anchorCtr="0">
            <a:noAutofit/>
          </a:bodyPr>
          <a:lstStyle/>
          <a:p>
            <a:r>
              <a:rPr lang="en-GB" sz="800" b="1" dirty="0">
                <a:latin typeface="XCCW Joined 19a" panose="03050602040000000000" pitchFamily="66" charset="0"/>
              </a:rPr>
              <a:t>1945 April 30 </a:t>
            </a:r>
            <a:r>
              <a:rPr lang="en-GB" sz="800" dirty="0">
                <a:latin typeface="XCCW Joined 19a" panose="03050602040000000000" pitchFamily="66" charset="0"/>
              </a:rPr>
              <a:t>- Adolf Hitler commits suicide as he knows Germany has lost the war. </a:t>
            </a:r>
          </a:p>
          <a:p>
            <a:endParaRPr lang="en-GB" sz="800" dirty="0">
              <a:latin typeface="XCCW Joined 19a" panose="03050602040000000000" pitchFamily="66" charset="0"/>
            </a:endParaRPr>
          </a:p>
          <a:p>
            <a:r>
              <a:rPr lang="en-GB" sz="800" b="1" dirty="0">
                <a:latin typeface="XCCW Joined 19a" panose="03050602040000000000" pitchFamily="66" charset="0"/>
              </a:rPr>
              <a:t>1945 May 7 </a:t>
            </a:r>
            <a:r>
              <a:rPr lang="en-GB" sz="800" dirty="0">
                <a:latin typeface="XCCW Joined 19a" panose="03050602040000000000" pitchFamily="66" charset="0"/>
              </a:rPr>
              <a:t>- Germany surrenders to the Allies. </a:t>
            </a:r>
          </a:p>
          <a:p>
            <a:endParaRPr lang="en-GB" sz="800" dirty="0">
              <a:latin typeface="XCCW Joined 19a" panose="03050602040000000000" pitchFamily="66" charset="0"/>
            </a:endParaRPr>
          </a:p>
          <a:p>
            <a:r>
              <a:rPr lang="en-GB" sz="800" b="1" dirty="0">
                <a:latin typeface="XCCW Joined 19a" panose="03050602040000000000" pitchFamily="66" charset="0"/>
              </a:rPr>
              <a:t>1945 August 6 </a:t>
            </a:r>
            <a:r>
              <a:rPr lang="en-GB" sz="800" dirty="0">
                <a:latin typeface="XCCW Joined 19a" panose="03050602040000000000" pitchFamily="66" charset="0"/>
              </a:rPr>
              <a:t>- The United States drops the Atomic Bomb on Hiroshima, Japan. The city is devastated. </a:t>
            </a:r>
          </a:p>
          <a:p>
            <a:r>
              <a:rPr lang="en-GB" sz="800" b="1" dirty="0">
                <a:latin typeface="XCCW Joined 19a" panose="03050602040000000000" pitchFamily="66" charset="0"/>
              </a:rPr>
              <a:t>. </a:t>
            </a:r>
          </a:p>
          <a:p>
            <a:endParaRPr lang="en-GB" sz="800" b="1" dirty="0">
              <a:latin typeface="XCCW Joined 19a" panose="03050602040000000000" pitchFamily="66" charset="0"/>
            </a:endParaRPr>
          </a:p>
        </p:txBody>
      </p:sp>
      <p:sp>
        <p:nvSpPr>
          <p:cNvPr id="5" name="TextBox 4"/>
          <p:cNvSpPr txBox="1"/>
          <p:nvPr/>
        </p:nvSpPr>
        <p:spPr>
          <a:xfrm>
            <a:off x="4295768" y="10016357"/>
            <a:ext cx="1104469" cy="190513"/>
          </a:xfrm>
          <a:prstGeom prst="rect">
            <a:avLst/>
          </a:prstGeom>
          <a:noFill/>
          <a:ln w="57150">
            <a:solidFill>
              <a:schemeClr val="accent4">
                <a:lumMod val="75000"/>
              </a:schemeClr>
            </a:solidFill>
          </a:ln>
        </p:spPr>
        <p:txBody>
          <a:bodyPr wrap="square" rtlCol="0">
            <a:spAutoFit/>
          </a:bodyPr>
          <a:lstStyle/>
          <a:p>
            <a:endParaRPr lang="en-GB" dirty="0"/>
          </a:p>
        </p:txBody>
      </p:sp>
      <p:pic>
        <p:nvPicPr>
          <p:cNvPr id="1026" name="Picture 2" descr="Battle of Britain - Wikipedia"/>
          <p:cNvPicPr>
            <a:picLocks noChangeAspect="1" noChangeArrowheads="1"/>
          </p:cNvPicPr>
          <p:nvPr/>
        </p:nvPicPr>
        <p:blipFill>
          <a:blip r:embed="rId9" cstate="hqprint">
            <a:extLst>
              <a:ext uri="{28A0092B-C50C-407E-A947-70E740481C1C}">
                <a14:useLocalDpi xmlns:a14="http://schemas.microsoft.com/office/drawing/2010/main" val="0"/>
              </a:ext>
            </a:extLst>
          </a:blip>
          <a:srcRect/>
          <a:stretch>
            <a:fillRect/>
          </a:stretch>
        </p:blipFill>
        <p:spPr bwMode="auto">
          <a:xfrm>
            <a:off x="2508507" y="5952909"/>
            <a:ext cx="886108" cy="748761"/>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Adolf Hitler was a 'super junkie' whose veins collapsed after thousands of  injections, claims new book | The Independent | The Independent"/>
          <p:cNvPicPr>
            <a:picLocks noChangeAspect="1" noChangeArrowheads="1"/>
          </p:cNvPicPr>
          <p:nvPr/>
        </p:nvPicPr>
        <p:blipFill>
          <a:blip r:embed="rId10" cstate="hqprint">
            <a:extLst>
              <a:ext uri="{28A0092B-C50C-407E-A947-70E740481C1C}">
                <a14:useLocalDpi xmlns:a14="http://schemas.microsoft.com/office/drawing/2010/main" val="0"/>
              </a:ext>
            </a:extLst>
          </a:blip>
          <a:srcRect/>
          <a:stretch>
            <a:fillRect/>
          </a:stretch>
        </p:blipFill>
        <p:spPr bwMode="auto">
          <a:xfrm>
            <a:off x="6353484" y="6104767"/>
            <a:ext cx="813905" cy="610429"/>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The Eastern Front | The National WWII Museum | New Orleans"/>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1374266" y="5933068"/>
            <a:ext cx="1052825" cy="76860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8592561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32000"/>
            <a:lum/>
          </a:blip>
          <a:srcRect/>
          <a:stretch>
            <a:fillRect l="-4000" r="-4000"/>
          </a:stretch>
        </a:blipFill>
        <a:effectLst/>
      </p:bgPr>
    </p:bg>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5C69FB0E-9C17-4855-B6D2-6787AFA57D25}"/>
              </a:ext>
            </a:extLst>
          </p:cNvPr>
          <p:cNvSpPr/>
          <p:nvPr/>
        </p:nvSpPr>
        <p:spPr>
          <a:xfrm>
            <a:off x="101010" y="161332"/>
            <a:ext cx="3816400" cy="6609338"/>
          </a:xfrm>
          <a:prstGeom prst="roundRect">
            <a:avLst/>
          </a:prstGeom>
          <a:solidFill>
            <a:srgbClr val="92D050">
              <a:alpha val="60000"/>
            </a:srgbClr>
          </a:solidFill>
          <a:ln w="38100">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46800" rIns="46800" numCol="1" rtlCol="0" anchor="t" anchorCtr="0"/>
          <a:lstStyle/>
          <a:p>
            <a:pPr algn="ctr"/>
            <a:endParaRPr lang="en-GB" sz="800" u="sng" dirty="0">
              <a:solidFill>
                <a:schemeClr val="tx1"/>
              </a:solidFill>
              <a:latin typeface="XCCW Joined 19a" panose="03050602040000000000" pitchFamily="66" charset="0"/>
              <a:cs typeface="Arial" panose="020B0604020202020204" pitchFamily="34" charset="0"/>
            </a:endParaRPr>
          </a:p>
          <a:p>
            <a:r>
              <a:rPr lang="en-GB" sz="800" dirty="0">
                <a:solidFill>
                  <a:schemeClr val="tx1"/>
                </a:solidFill>
                <a:latin typeface="XCCW Joined 19a" panose="03050602040000000000" pitchFamily="66" charset="0"/>
                <a:cs typeface="Arial" panose="020B0604020202020204" pitchFamily="34" charset="0"/>
              </a:rPr>
              <a:t>Alan Turing: </a:t>
            </a:r>
            <a:r>
              <a:rPr lang="en-US" sz="800" dirty="0">
                <a:solidFill>
                  <a:schemeClr val="tx1"/>
                </a:solidFill>
                <a:latin typeface="XCCW Joined 19a" panose="03050602040000000000" pitchFamily="66" charset="0"/>
              </a:rPr>
              <a:t>Alan Turing was a brilliant British Mathematician who took a leading role in breaking Nazi ciphers during WWII.</a:t>
            </a:r>
            <a:endParaRPr lang="en-GB" sz="800" dirty="0">
              <a:solidFill>
                <a:schemeClr val="tx1"/>
              </a:solidFill>
              <a:latin typeface="XCCW Joined 19a" panose="03050602040000000000" pitchFamily="66" charset="0"/>
              <a:cs typeface="Arial" panose="020B0604020202020204" pitchFamily="34" charset="0"/>
            </a:endParaRPr>
          </a:p>
          <a:p>
            <a:r>
              <a:rPr lang="en-GB" sz="800" dirty="0">
                <a:solidFill>
                  <a:schemeClr val="tx1"/>
                </a:solidFill>
                <a:latin typeface="XCCW Joined 19a" panose="03050602040000000000" pitchFamily="66" charset="0"/>
                <a:cs typeface="Arial" panose="020B0604020202020204" pitchFamily="34" charset="0"/>
              </a:rPr>
              <a:t>Holocaust: </a:t>
            </a:r>
            <a:r>
              <a:rPr lang="en-US" sz="800" dirty="0">
                <a:solidFill>
                  <a:schemeClr val="tx1"/>
                </a:solidFill>
                <a:latin typeface="XCCW Joined 19a" panose="03050602040000000000" pitchFamily="66" charset="0"/>
              </a:rPr>
              <a:t>The Holocaust (The Shoah) was the attempt by the Nazis and their collaborators to remove all the Jews in Europe.</a:t>
            </a:r>
            <a:endParaRPr lang="en-GB" sz="800" dirty="0">
              <a:solidFill>
                <a:schemeClr val="tx1"/>
              </a:solidFill>
              <a:latin typeface="XCCW Joined 19a" panose="03050602040000000000" pitchFamily="66" charset="0"/>
              <a:cs typeface="Arial" panose="020B0604020202020204" pitchFamily="34" charset="0"/>
            </a:endParaRPr>
          </a:p>
          <a:p>
            <a:r>
              <a:rPr lang="en-GB" sz="800" dirty="0">
                <a:solidFill>
                  <a:schemeClr val="tx1"/>
                </a:solidFill>
                <a:latin typeface="XCCW Joined 19a" panose="03050602040000000000" pitchFamily="66" charset="0"/>
                <a:cs typeface="Arial" panose="020B0604020202020204" pitchFamily="34" charset="0"/>
              </a:rPr>
              <a:t>Pearl Harbour: </a:t>
            </a:r>
            <a:r>
              <a:rPr lang="en-US" sz="800" dirty="0">
                <a:solidFill>
                  <a:schemeClr val="tx1"/>
                </a:solidFill>
                <a:latin typeface="XCCW Joined 19a" panose="03050602040000000000" pitchFamily="66" charset="0"/>
              </a:rPr>
              <a:t>On the morning of 7 December 1941, at 7.55am local time, 183 aircraft of the Imperial Japanese Navy attacked the United States Naval base at Pearl Harbor on the island of Oahu, Hawaii. ... Within two hours, 18 US warships had been sunk or damaged, 188 aircraft destroyed and 2,403 American servicemen and women killed.</a:t>
            </a:r>
            <a:endParaRPr lang="en-GB" sz="800" dirty="0">
              <a:solidFill>
                <a:schemeClr val="tx1"/>
              </a:solidFill>
              <a:latin typeface="XCCW Joined 19a" panose="03050602040000000000" pitchFamily="66" charset="0"/>
              <a:cs typeface="Arial" panose="020B0604020202020204" pitchFamily="34" charset="0"/>
            </a:endParaRPr>
          </a:p>
          <a:p>
            <a:r>
              <a:rPr lang="en-GB" sz="800" dirty="0">
                <a:solidFill>
                  <a:schemeClr val="tx1"/>
                </a:solidFill>
                <a:latin typeface="XCCW Joined 19a" panose="03050602040000000000" pitchFamily="66" charset="0"/>
                <a:cs typeface="Arial" panose="020B0604020202020204" pitchFamily="34" charset="0"/>
              </a:rPr>
              <a:t>Conscription: </a:t>
            </a:r>
            <a:r>
              <a:rPr lang="en-US" sz="800" dirty="0">
                <a:solidFill>
                  <a:schemeClr val="tx1"/>
                </a:solidFill>
                <a:latin typeface="XCCW Joined 19a" panose="03050602040000000000" pitchFamily="66" charset="0"/>
              </a:rPr>
              <a:t>compulsory enlistment for state service, typically into the armed forces</a:t>
            </a:r>
            <a:endParaRPr lang="en-GB" sz="800" dirty="0">
              <a:solidFill>
                <a:schemeClr val="tx1"/>
              </a:solidFill>
              <a:latin typeface="XCCW Joined 19a" panose="03050602040000000000" pitchFamily="66" charset="0"/>
              <a:cs typeface="Arial" panose="020B0604020202020204" pitchFamily="34" charset="0"/>
            </a:endParaRPr>
          </a:p>
          <a:p>
            <a:r>
              <a:rPr lang="en-GB" sz="800" dirty="0">
                <a:solidFill>
                  <a:schemeClr val="tx1"/>
                </a:solidFill>
                <a:latin typeface="XCCW Joined 19a" panose="03050602040000000000" pitchFamily="66" charset="0"/>
                <a:cs typeface="Arial" panose="020B0604020202020204" pitchFamily="34" charset="0"/>
              </a:rPr>
              <a:t>Enigma Code: </a:t>
            </a:r>
            <a:r>
              <a:rPr lang="en-US" sz="800" dirty="0">
                <a:solidFill>
                  <a:schemeClr val="tx1"/>
                </a:solidFill>
                <a:latin typeface="XCCW Joined 19a" panose="03050602040000000000" pitchFamily="66" charset="0"/>
              </a:rPr>
              <a:t>The Enigma machine is an encryption device developed and used in the early- to mid-20th century to protect communication Enigma has an electromechanical rotor mechanism that scrambles the 26 letters of the alphabet</a:t>
            </a:r>
            <a:endParaRPr lang="en-GB" sz="800" dirty="0">
              <a:solidFill>
                <a:schemeClr val="tx1"/>
              </a:solidFill>
              <a:latin typeface="XCCW Joined 19a" panose="03050602040000000000" pitchFamily="66" charset="0"/>
              <a:cs typeface="Arial" panose="020B0604020202020204" pitchFamily="34" charset="0"/>
            </a:endParaRPr>
          </a:p>
          <a:p>
            <a:r>
              <a:rPr lang="en-GB" sz="800" dirty="0">
                <a:solidFill>
                  <a:schemeClr val="tx1"/>
                </a:solidFill>
                <a:latin typeface="XCCW Joined 19a" panose="03050602040000000000" pitchFamily="66" charset="0"/>
                <a:cs typeface="Arial" panose="020B0604020202020204" pitchFamily="34" charset="0"/>
              </a:rPr>
              <a:t>Winston Churchill: </a:t>
            </a:r>
            <a:r>
              <a:rPr lang="en-US" sz="800" dirty="0">
                <a:solidFill>
                  <a:schemeClr val="tx1"/>
                </a:solidFill>
                <a:latin typeface="XCCW Joined 19a" panose="03050602040000000000" pitchFamily="66" charset="0"/>
              </a:rPr>
              <a:t>As Prime Minister (1940–45) during most of World War II, Winston Churchill rallied the British people and led the country from the brink of defeat to victory. He shaped Allied strategy in the war, and in the war's later stages he alerted the West to the expansionist threat of the Soviet Union.</a:t>
            </a:r>
            <a:endParaRPr lang="en-GB" sz="800" dirty="0">
              <a:solidFill>
                <a:schemeClr val="tx1"/>
              </a:solidFill>
              <a:latin typeface="XCCW Joined 19a" panose="03050602040000000000" pitchFamily="66" charset="0"/>
              <a:cs typeface="Arial" panose="020B0604020202020204" pitchFamily="34" charset="0"/>
            </a:endParaRPr>
          </a:p>
          <a:p>
            <a:r>
              <a:rPr lang="en-GB" sz="800" dirty="0">
                <a:solidFill>
                  <a:schemeClr val="tx1"/>
                </a:solidFill>
                <a:latin typeface="XCCW Joined 19a" panose="03050602040000000000" pitchFamily="66" charset="0"/>
                <a:cs typeface="Arial" panose="020B0604020202020204" pitchFamily="34" charset="0"/>
              </a:rPr>
              <a:t>Joseph Stalin: (</a:t>
            </a:r>
            <a:r>
              <a:rPr lang="en-US" sz="800" dirty="0">
                <a:solidFill>
                  <a:schemeClr val="tx1"/>
                </a:solidFill>
                <a:latin typeface="XCCW Joined 19a" panose="03050602040000000000" pitchFamily="66" charset="0"/>
              </a:rPr>
              <a:t>1878 – 1953) was the ruler of the Soviet Union from the mid-1920s until his death in 1953. </a:t>
            </a:r>
            <a:r>
              <a:rPr lang="en-GB" sz="800" dirty="0">
                <a:solidFill>
                  <a:schemeClr val="tx1"/>
                </a:solidFill>
                <a:latin typeface="XCCW Joined 19a" panose="03050602040000000000" pitchFamily="66" charset="0"/>
                <a:cs typeface="Arial" panose="020B0604020202020204" pitchFamily="34" charset="0"/>
              </a:rPr>
              <a:t>Blitz </a:t>
            </a:r>
            <a:r>
              <a:rPr lang="en-US" sz="800" dirty="0">
                <a:solidFill>
                  <a:schemeClr val="tx1"/>
                </a:solidFill>
                <a:latin typeface="XCCW Joined 19a" panose="03050602040000000000" pitchFamily="66" charset="0"/>
              </a:rPr>
              <a:t>The Blitz: (September 1940–May 1941), nighttime bombing raids against London and other British cities by Nazi Germany during World War II. The raids followed the failure of the German Luftwaffe to defeat Britain's Royal Air Force in the Battle of Britain </a:t>
            </a:r>
          </a:p>
          <a:p>
            <a:r>
              <a:rPr lang="en-GB" sz="800" dirty="0">
                <a:solidFill>
                  <a:schemeClr val="tx1"/>
                </a:solidFill>
                <a:latin typeface="XCCW Joined 19a" panose="03050602040000000000" pitchFamily="66" charset="0"/>
                <a:cs typeface="Arial" panose="020B0604020202020204" pitchFamily="34" charset="0"/>
              </a:rPr>
              <a:t>Evacuation: </a:t>
            </a:r>
            <a:r>
              <a:rPr lang="en-US" sz="800" dirty="0">
                <a:solidFill>
                  <a:schemeClr val="tx1"/>
                </a:solidFill>
                <a:latin typeface="XCCW Joined 19a" panose="03050602040000000000" pitchFamily="66" charset="0"/>
              </a:rPr>
              <a:t>Evacuation means leaving a place. During the Second World War, many children living in big cities and towns were moved temporarily from their homes to places considered safer, usually out in the </a:t>
            </a:r>
            <a:r>
              <a:rPr lang="en-US" sz="800" dirty="0" err="1">
                <a:solidFill>
                  <a:schemeClr val="tx1"/>
                </a:solidFill>
                <a:latin typeface="XCCW Joined 19a" panose="03050602040000000000" pitchFamily="66" charset="0"/>
              </a:rPr>
              <a:t>countryside.The</a:t>
            </a:r>
            <a:r>
              <a:rPr lang="en-US" sz="800" dirty="0">
                <a:solidFill>
                  <a:schemeClr val="tx1"/>
                </a:solidFill>
                <a:latin typeface="XCCW Joined 19a" panose="03050602040000000000" pitchFamily="66" charset="0"/>
              </a:rPr>
              <a:t> first official evacuations began on September 1 1939, two days before the declaration of war</a:t>
            </a:r>
            <a:endParaRPr lang="en-GB" sz="800" dirty="0">
              <a:solidFill>
                <a:schemeClr val="tx1"/>
              </a:solidFill>
              <a:latin typeface="XCCW Joined 19a" panose="03050602040000000000" pitchFamily="66" charset="0"/>
              <a:cs typeface="Arial" panose="020B0604020202020204" pitchFamily="34" charset="0"/>
            </a:endParaRPr>
          </a:p>
          <a:p>
            <a:r>
              <a:rPr lang="en-GB" sz="800" dirty="0">
                <a:solidFill>
                  <a:schemeClr val="tx1"/>
                </a:solidFill>
                <a:latin typeface="XCCW Joined 19a" panose="03050602040000000000" pitchFamily="66" charset="0"/>
                <a:cs typeface="Arial" panose="020B0604020202020204" pitchFamily="34" charset="0"/>
              </a:rPr>
              <a:t>Appeasement: </a:t>
            </a:r>
            <a:r>
              <a:rPr lang="en-US" sz="800" dirty="0">
                <a:solidFill>
                  <a:schemeClr val="tx1"/>
                </a:solidFill>
                <a:latin typeface="XCCW Joined 19a" panose="03050602040000000000" pitchFamily="66" charset="0"/>
              </a:rPr>
              <a:t>Spurred by voters who demanded "No more war", the leaders of Britain, France, and the United states tried to avoid conflict through diplomacy. This resulted in weak western Governments and this allowed Hitler and other countries to take advantage and cause war</a:t>
            </a:r>
            <a:endParaRPr lang="en-GB" sz="800" dirty="0">
              <a:solidFill>
                <a:schemeClr val="tx1"/>
              </a:solidFill>
              <a:latin typeface="XCCW Joined 19a" panose="03050602040000000000" pitchFamily="66" charset="0"/>
              <a:cs typeface="Arial" panose="020B0604020202020204" pitchFamily="34" charset="0"/>
            </a:endParaRPr>
          </a:p>
          <a:p>
            <a:r>
              <a:rPr lang="en-GB" sz="800" dirty="0">
                <a:solidFill>
                  <a:schemeClr val="tx1"/>
                </a:solidFill>
                <a:latin typeface="XCCW Joined 19a" panose="03050602040000000000" pitchFamily="66" charset="0"/>
                <a:cs typeface="Arial" panose="020B0604020202020204" pitchFamily="34" charset="0"/>
              </a:rPr>
              <a:t>Dictator: </a:t>
            </a:r>
            <a:r>
              <a:rPr lang="en-US" sz="800" dirty="0">
                <a:solidFill>
                  <a:schemeClr val="tx1"/>
                </a:solidFill>
                <a:latin typeface="XCCW Joined 19a" panose="03050602040000000000" pitchFamily="66" charset="0"/>
              </a:rPr>
              <a:t>a ruler with total power over a country, typically one who has obtained control by force.</a:t>
            </a:r>
            <a:endParaRPr lang="en-GB" sz="800" dirty="0">
              <a:solidFill>
                <a:schemeClr val="tx1"/>
              </a:solidFill>
              <a:latin typeface="XCCW Joined 19a" panose="03050602040000000000" pitchFamily="66" charset="0"/>
              <a:cs typeface="Arial" panose="020B0604020202020204" pitchFamily="34" charset="0"/>
            </a:endParaRPr>
          </a:p>
          <a:p>
            <a:endParaRPr lang="en-GB" sz="750" dirty="0">
              <a:solidFill>
                <a:schemeClr val="tx1"/>
              </a:solidFill>
              <a:latin typeface="NTPreCursive" panose="03000400000000000000" pitchFamily="66" charset="0"/>
              <a:cs typeface="Arial" panose="020B0604020202020204" pitchFamily="34" charset="0"/>
            </a:endParaRPr>
          </a:p>
          <a:p>
            <a:endParaRPr lang="en-GB" sz="750" dirty="0">
              <a:solidFill>
                <a:schemeClr val="tx1"/>
              </a:solidFill>
              <a:latin typeface="NTPreCursive" panose="03000400000000000000" pitchFamily="66" charset="0"/>
              <a:cs typeface="Arial" panose="020B0604020202020204" pitchFamily="34" charset="0"/>
            </a:endParaRPr>
          </a:p>
          <a:p>
            <a:endParaRPr lang="en-GB" sz="750" dirty="0">
              <a:solidFill>
                <a:schemeClr val="tx1"/>
              </a:solidFill>
              <a:latin typeface="NTPreCursive" panose="03000400000000000000" pitchFamily="66" charset="0"/>
              <a:cs typeface="Arial" panose="020B0604020202020204" pitchFamily="34" charset="0"/>
            </a:endParaRPr>
          </a:p>
          <a:p>
            <a:endParaRPr lang="en-GB" sz="750" dirty="0">
              <a:solidFill>
                <a:schemeClr val="tx1"/>
              </a:solidFill>
              <a:latin typeface="NTPreCursive" panose="03000400000000000000" pitchFamily="66" charset="0"/>
              <a:cs typeface="Arial" panose="020B0604020202020204" pitchFamily="34" charset="0"/>
            </a:endParaRPr>
          </a:p>
          <a:p>
            <a:endParaRPr lang="en-GB" sz="750" dirty="0">
              <a:solidFill>
                <a:schemeClr val="tx1"/>
              </a:solidFill>
              <a:latin typeface="NTPreCursive" panose="03000400000000000000" pitchFamily="66" charset="0"/>
              <a:cs typeface="Arial" panose="020B0604020202020204" pitchFamily="34" charset="0"/>
            </a:endParaRPr>
          </a:p>
          <a:p>
            <a:endParaRPr lang="en-GB" sz="750" dirty="0">
              <a:solidFill>
                <a:schemeClr val="tx1"/>
              </a:solidFill>
              <a:latin typeface="NTPreCursive" panose="03000400000000000000" pitchFamily="66" charset="0"/>
              <a:cs typeface="Arial" panose="020B0604020202020204" pitchFamily="34" charset="0"/>
            </a:endParaRPr>
          </a:p>
          <a:p>
            <a:endParaRPr lang="en-GB" sz="750" dirty="0">
              <a:solidFill>
                <a:schemeClr val="tx1"/>
              </a:solidFill>
              <a:latin typeface="NTPreCursive" panose="03000400000000000000" pitchFamily="66" charset="0"/>
              <a:cs typeface="Arial" panose="020B0604020202020204" pitchFamily="34" charset="0"/>
            </a:endParaRPr>
          </a:p>
          <a:p>
            <a:endParaRPr lang="en-GB" sz="750" dirty="0">
              <a:solidFill>
                <a:schemeClr val="tx1"/>
              </a:solidFill>
              <a:latin typeface="NTPreCursive" panose="03000400000000000000" pitchFamily="66" charset="0"/>
              <a:cs typeface="Arial" panose="020B0604020202020204" pitchFamily="34" charset="0"/>
            </a:endParaRPr>
          </a:p>
          <a:p>
            <a:endParaRPr lang="en-GB" sz="750" dirty="0">
              <a:solidFill>
                <a:schemeClr val="tx1"/>
              </a:solidFill>
              <a:latin typeface="NTPreCursive" panose="03000400000000000000" pitchFamily="66" charset="0"/>
              <a:cs typeface="Arial" panose="020B0604020202020204" pitchFamily="34" charset="0"/>
            </a:endParaRPr>
          </a:p>
          <a:p>
            <a:endParaRPr lang="en-GB" sz="750" dirty="0">
              <a:solidFill>
                <a:schemeClr val="tx1"/>
              </a:solidFill>
              <a:latin typeface="NTPreCursive" panose="03000400000000000000" pitchFamily="66" charset="0"/>
              <a:cs typeface="Arial" panose="020B0604020202020204" pitchFamily="34" charset="0"/>
            </a:endParaRPr>
          </a:p>
          <a:p>
            <a:endParaRPr lang="en-GB" sz="750" dirty="0">
              <a:solidFill>
                <a:schemeClr val="tx1"/>
              </a:solidFill>
              <a:latin typeface="NTPreCursive" panose="03000400000000000000" pitchFamily="66" charset="0"/>
              <a:cs typeface="Arial" panose="020B0604020202020204" pitchFamily="34" charset="0"/>
            </a:endParaRPr>
          </a:p>
          <a:p>
            <a:endParaRPr lang="en-GB" sz="750" dirty="0">
              <a:solidFill>
                <a:schemeClr val="tx1"/>
              </a:solidFill>
              <a:latin typeface="NTPreCursive" panose="03000400000000000000" pitchFamily="66" charset="0"/>
              <a:cs typeface="Arial" panose="020B0604020202020204" pitchFamily="34" charset="0"/>
            </a:endParaRPr>
          </a:p>
          <a:p>
            <a:pPr marL="171450" indent="-171450">
              <a:buFont typeface="Arial" panose="020B0604020202020204" pitchFamily="34" charset="0"/>
              <a:buChar char="•"/>
            </a:pPr>
            <a:endParaRPr lang="en-GB" sz="750" dirty="0">
              <a:solidFill>
                <a:schemeClr val="tx1"/>
              </a:solidFill>
              <a:latin typeface="NTPreCursive" panose="03000400000000000000" pitchFamily="66" charset="0"/>
              <a:cs typeface="Arial" panose="020B0604020202020204" pitchFamily="34" charset="0"/>
            </a:endParaRPr>
          </a:p>
          <a:p>
            <a:pPr marL="171450" indent="-171450">
              <a:buFont typeface="Arial" panose="020B0604020202020204" pitchFamily="34" charset="0"/>
              <a:buChar char="•"/>
            </a:pPr>
            <a:endParaRPr lang="en-GB" sz="750" dirty="0">
              <a:solidFill>
                <a:schemeClr val="tx1"/>
              </a:solidFill>
              <a:latin typeface="NTPreCursive" panose="03000400000000000000" pitchFamily="66" charset="0"/>
              <a:cs typeface="Arial" panose="020B0604020202020204" pitchFamily="34" charset="0"/>
            </a:endParaRPr>
          </a:p>
          <a:p>
            <a:pPr marL="171450" indent="-171450">
              <a:buFont typeface="Arial" panose="020B0604020202020204" pitchFamily="34" charset="0"/>
              <a:buChar char="•"/>
            </a:pPr>
            <a:endParaRPr lang="en-GB" sz="750" dirty="0">
              <a:solidFill>
                <a:schemeClr val="tx1"/>
              </a:solidFill>
              <a:latin typeface="NTPreCursive" panose="03000400000000000000" pitchFamily="66" charset="0"/>
              <a:cs typeface="Arial" panose="020B0604020202020204" pitchFamily="34" charset="0"/>
            </a:endParaRPr>
          </a:p>
          <a:p>
            <a:pPr marL="171450" indent="-171450">
              <a:buFont typeface="Arial" panose="020B0604020202020204" pitchFamily="34" charset="0"/>
              <a:buChar char="•"/>
            </a:pPr>
            <a:endParaRPr lang="en-GB" sz="750" dirty="0">
              <a:solidFill>
                <a:schemeClr val="tx1"/>
              </a:solidFill>
              <a:latin typeface="NTPreCursive" panose="03000400000000000000" pitchFamily="66" charset="0"/>
              <a:cs typeface="Arial" panose="020B0604020202020204" pitchFamily="34" charset="0"/>
            </a:endParaRPr>
          </a:p>
          <a:p>
            <a:pPr marL="171450" indent="-171450">
              <a:buFont typeface="Arial" panose="020B0604020202020204" pitchFamily="34" charset="0"/>
              <a:buChar char="•"/>
            </a:pPr>
            <a:endParaRPr lang="en-GB" sz="750" dirty="0">
              <a:solidFill>
                <a:schemeClr val="tx1"/>
              </a:solidFill>
              <a:latin typeface="NTPreCursive" panose="03000400000000000000" pitchFamily="66" charset="0"/>
              <a:cs typeface="Arial" panose="020B0604020202020204" pitchFamily="34" charset="0"/>
            </a:endParaRPr>
          </a:p>
        </p:txBody>
      </p:sp>
      <p:sp>
        <p:nvSpPr>
          <p:cNvPr id="19" name="TextBox 18">
            <a:extLst>
              <a:ext uri="{FF2B5EF4-FFF2-40B4-BE49-F238E27FC236}">
                <a16:creationId xmlns:a16="http://schemas.microsoft.com/office/drawing/2014/main" id="{D486D62A-B49E-4FCD-9101-9DEB467BC015}"/>
              </a:ext>
            </a:extLst>
          </p:cNvPr>
          <p:cNvSpPr txBox="1"/>
          <p:nvPr/>
        </p:nvSpPr>
        <p:spPr>
          <a:xfrm>
            <a:off x="2672710" y="6105837"/>
            <a:ext cx="531629" cy="404037"/>
          </a:xfrm>
          <a:prstGeom prst="rect">
            <a:avLst/>
          </a:prstGeom>
          <a:noFill/>
        </p:spPr>
        <p:txBody>
          <a:bodyPr wrap="square" rtlCol="0">
            <a:spAutoFit/>
          </a:bodyPr>
          <a:lstStyle/>
          <a:p>
            <a:endParaRPr lang="en-GB" dirty="0"/>
          </a:p>
        </p:txBody>
      </p:sp>
      <p:graphicFrame>
        <p:nvGraphicFramePr>
          <p:cNvPr id="13" name="Table 12">
            <a:extLst>
              <a:ext uri="{FF2B5EF4-FFF2-40B4-BE49-F238E27FC236}">
                <a16:creationId xmlns:a16="http://schemas.microsoft.com/office/drawing/2014/main" id="{AF733075-58C3-40AF-8805-B4A132134A8B}"/>
              </a:ext>
            </a:extLst>
          </p:cNvPr>
          <p:cNvGraphicFramePr>
            <a:graphicFrameLocks noGrp="1"/>
          </p:cNvGraphicFramePr>
          <p:nvPr>
            <p:extLst>
              <p:ext uri="{D42A27DB-BD31-4B8C-83A1-F6EECF244321}">
                <p14:modId xmlns:p14="http://schemas.microsoft.com/office/powerpoint/2010/main" val="649895933"/>
              </p:ext>
            </p:extLst>
          </p:nvPr>
        </p:nvGraphicFramePr>
        <p:xfrm>
          <a:off x="4003962" y="161332"/>
          <a:ext cx="5930194" cy="4366295"/>
        </p:xfrm>
        <a:graphic>
          <a:graphicData uri="http://schemas.openxmlformats.org/drawingml/2006/table">
            <a:tbl>
              <a:tblPr firstRow="1" firstCol="1" bandRow="1">
                <a:tableStyleId>{5C22544A-7EE6-4342-B048-85BDC9FD1C3A}</a:tableStyleId>
              </a:tblPr>
              <a:tblGrid>
                <a:gridCol w="2964815">
                  <a:extLst>
                    <a:ext uri="{9D8B030D-6E8A-4147-A177-3AD203B41FA5}">
                      <a16:colId xmlns:a16="http://schemas.microsoft.com/office/drawing/2014/main" val="544742860"/>
                    </a:ext>
                  </a:extLst>
                </a:gridCol>
                <a:gridCol w="2965379">
                  <a:extLst>
                    <a:ext uri="{9D8B030D-6E8A-4147-A177-3AD203B41FA5}">
                      <a16:colId xmlns:a16="http://schemas.microsoft.com/office/drawing/2014/main" val="124978112"/>
                    </a:ext>
                  </a:extLst>
                </a:gridCol>
              </a:tblGrid>
              <a:tr h="165980">
                <a:tc gridSpan="2">
                  <a:txBody>
                    <a:bodyPr/>
                    <a:lstStyle/>
                    <a:p>
                      <a:pPr algn="ctr">
                        <a:lnSpc>
                          <a:spcPct val="107000"/>
                        </a:lnSpc>
                        <a:spcAft>
                          <a:spcPts val="0"/>
                        </a:spcAft>
                      </a:pPr>
                      <a:r>
                        <a:rPr lang="en-US" sz="1100" kern="1200" dirty="0">
                          <a:solidFill>
                            <a:schemeClr val="tx1"/>
                          </a:solidFill>
                          <a:latin typeface="XCCW Joined 19a" panose="03050602040000000000" pitchFamily="66" charset="0"/>
                          <a:ea typeface="+mn-ea"/>
                          <a:cs typeface="Arial" panose="020B0604020202020204" pitchFamily="34" charset="0"/>
                        </a:rPr>
                        <a:t>Top Facts!</a:t>
                      </a:r>
                      <a:endParaRPr lang="en-GB" sz="1100" kern="1200" dirty="0">
                        <a:solidFill>
                          <a:schemeClr val="tx1"/>
                        </a:solidFill>
                        <a:latin typeface="XCCW Joined 19a" panose="03050602040000000000" pitchFamily="66" charset="0"/>
                        <a:ea typeface="+mn-ea"/>
                        <a:cs typeface="Arial" panose="020B0604020202020204" pitchFamily="34" charset="0"/>
                      </a:endParaRPr>
                    </a:p>
                  </a:txBody>
                  <a:tcPr marL="68580" marR="68580" marT="0" marB="0" anchor="ctr">
                    <a:blipFill>
                      <a:blip r:embed="rId3">
                        <a:alphaModFix amt="32000"/>
                      </a:blip>
                      <a:tile tx="0" ty="0" sx="100000" sy="100000" flip="none" algn="tl"/>
                    </a:blipFill>
                  </a:tcPr>
                </a:tc>
                <a:tc hMerge="1">
                  <a:txBody>
                    <a:bodyPr/>
                    <a:lstStyle/>
                    <a:p>
                      <a:endParaRPr lang="en-GB"/>
                    </a:p>
                  </a:txBody>
                  <a:tcPr/>
                </a:tc>
                <a:extLst>
                  <a:ext uri="{0D108BD9-81ED-4DB2-BD59-A6C34878D82A}">
                    <a16:rowId xmlns:a16="http://schemas.microsoft.com/office/drawing/2014/main" val="1976632084"/>
                  </a:ext>
                </a:extLst>
              </a:tr>
              <a:tr h="4194845">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0" i="0" kern="1200" dirty="0">
                          <a:solidFill>
                            <a:schemeClr val="tx1"/>
                          </a:solidFill>
                          <a:effectLst/>
                          <a:latin typeface="XCCW Joined 19a" panose="03050602040000000000" pitchFamily="66" charset="0"/>
                          <a:ea typeface="+mn-ea"/>
                          <a:cs typeface="Arial" panose="020B0604020202020204" pitchFamily="34" charset="0"/>
                        </a:rPr>
                        <a:t>World War 2 was a battle between two groups of countries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0" i="0" kern="1200" dirty="0">
                          <a:solidFill>
                            <a:schemeClr val="tx1"/>
                          </a:solidFill>
                          <a:effectLst/>
                          <a:latin typeface="XCCW Joined 19a" panose="03050602040000000000" pitchFamily="66" charset="0"/>
                          <a:ea typeface="+mn-ea"/>
                          <a:cs typeface="Arial" panose="020B0604020202020204" pitchFamily="34" charset="0"/>
                        </a:rPr>
                        <a:t>Before World War 2 began, Germany was ruled by a man named Adolf Hitler</a:t>
                      </a:r>
                    </a:p>
                    <a:p>
                      <a:pPr marL="171450" indent="-171450">
                        <a:buFont typeface="Arial" panose="020B0604020202020204" pitchFamily="34" charset="0"/>
                        <a:buChar char="•"/>
                      </a:pPr>
                      <a:r>
                        <a:rPr lang="en-US" sz="800" b="0" i="0" kern="1200" dirty="0">
                          <a:solidFill>
                            <a:schemeClr val="tx1"/>
                          </a:solidFill>
                          <a:effectLst/>
                          <a:latin typeface="XCCW Joined 19a" panose="03050602040000000000" pitchFamily="66" charset="0"/>
                          <a:ea typeface="+mn-ea"/>
                          <a:cs typeface="Arial" panose="020B0604020202020204" pitchFamily="34" charset="0"/>
                        </a:rPr>
                        <a:t>During the course of the war, German forces advanced through Europe</a:t>
                      </a:r>
                      <a:r>
                        <a:rPr lang="en-US" sz="800" b="0" i="0" kern="1200" baseline="0" dirty="0">
                          <a:solidFill>
                            <a:schemeClr val="tx1"/>
                          </a:solidFill>
                          <a:effectLst/>
                          <a:latin typeface="XCCW Joined 19a" panose="03050602040000000000" pitchFamily="66" charset="0"/>
                          <a:ea typeface="+mn-ea"/>
                          <a:cs typeface="Arial" panose="020B0604020202020204" pitchFamily="34" charset="0"/>
                        </a:rPr>
                        <a:t> </a:t>
                      </a:r>
                      <a:r>
                        <a:rPr lang="en-US" sz="800" b="0" i="0" kern="1200" dirty="0">
                          <a:solidFill>
                            <a:schemeClr val="tx1"/>
                          </a:solidFill>
                          <a:effectLst/>
                          <a:latin typeface="XCCW Joined 19a" panose="03050602040000000000" pitchFamily="66" charset="0"/>
                          <a:ea typeface="+mn-ea"/>
                          <a:cs typeface="Arial" panose="020B0604020202020204" pitchFamily="34" charset="0"/>
                        </a:rPr>
                        <a:t>By the summer of 1941 they had</a:t>
                      </a:r>
                      <a:r>
                        <a:rPr lang="en-US" sz="800" b="0" i="0" kern="1200" baseline="0" dirty="0">
                          <a:solidFill>
                            <a:schemeClr val="tx1"/>
                          </a:solidFill>
                          <a:effectLst/>
                          <a:latin typeface="XCCW Joined 19a" panose="03050602040000000000" pitchFamily="66" charset="0"/>
                          <a:ea typeface="+mn-ea"/>
                          <a:cs typeface="Arial" panose="020B0604020202020204" pitchFamily="34" charset="0"/>
                        </a:rPr>
                        <a:t> i</a:t>
                      </a:r>
                      <a:r>
                        <a:rPr lang="en-US" sz="800" b="0" i="0" kern="1200" dirty="0">
                          <a:solidFill>
                            <a:schemeClr val="tx1"/>
                          </a:solidFill>
                          <a:effectLst/>
                          <a:latin typeface="XCCW Joined 19a" panose="03050602040000000000" pitchFamily="66" charset="0"/>
                          <a:ea typeface="+mn-ea"/>
                          <a:cs typeface="Arial" panose="020B0604020202020204" pitchFamily="34" charset="0"/>
                        </a:rPr>
                        <a:t>nvaded France, Belgium, Holland,         Luxembourg, Denmark, Norway, Greece, Yugoslavia and the USSR</a:t>
                      </a:r>
                      <a:endParaRPr lang="en-US" sz="800" b="0" i="0" kern="1200" dirty="0">
                        <a:solidFill>
                          <a:schemeClr val="lt1"/>
                        </a:solidFill>
                        <a:effectLst/>
                        <a:latin typeface="XCCW Joined 19a" panose="03050602040000000000" pitchFamily="66" charset="0"/>
                        <a:ea typeface="+mn-ea"/>
                        <a:cs typeface="Arial" panose="020B0604020202020204" pitchFamily="34" charset="0"/>
                      </a:endParaRPr>
                    </a:p>
                    <a:p>
                      <a:pPr marL="171450" indent="-171450">
                        <a:buFont typeface="Arial" panose="020B0604020202020204" pitchFamily="34" charset="0"/>
                        <a:buChar char="•"/>
                      </a:pPr>
                      <a:r>
                        <a:rPr lang="en-US" sz="800" b="0" i="0" kern="1200" dirty="0">
                          <a:solidFill>
                            <a:schemeClr val="tx1"/>
                          </a:solidFill>
                          <a:effectLst/>
                          <a:latin typeface="XCCW Joined 19a" panose="03050602040000000000" pitchFamily="66" charset="0"/>
                          <a:ea typeface="+mn-ea"/>
                          <a:cs typeface="+mn-cs"/>
                        </a:rPr>
                        <a:t>Some countries remained ‘neutral’ in World War 2</a:t>
                      </a:r>
                      <a:r>
                        <a:rPr lang="en-US" sz="800" b="0" i="0" kern="1200" baseline="0" dirty="0">
                          <a:solidFill>
                            <a:schemeClr val="tx1"/>
                          </a:solidFill>
                          <a:effectLst/>
                          <a:latin typeface="XCCW Joined 19a" panose="03050602040000000000" pitchFamily="66" charset="0"/>
                          <a:ea typeface="+mn-ea"/>
                          <a:cs typeface="+mn-cs"/>
                        </a:rPr>
                        <a:t> , </a:t>
                      </a:r>
                      <a:r>
                        <a:rPr lang="en-US" sz="800" b="0" i="0" kern="1200" dirty="0">
                          <a:solidFill>
                            <a:schemeClr val="tx1"/>
                          </a:solidFill>
                          <a:effectLst/>
                          <a:latin typeface="XCCW Joined 19a" panose="03050602040000000000" pitchFamily="66" charset="0"/>
                          <a:ea typeface="+mn-ea"/>
                          <a:cs typeface="+mn-cs"/>
                        </a:rPr>
                        <a:t>Such countries</a:t>
                      </a:r>
                      <a:r>
                        <a:rPr lang="en-US" sz="800" b="0" i="0" kern="1200" baseline="0" dirty="0">
                          <a:solidFill>
                            <a:schemeClr val="tx1"/>
                          </a:solidFill>
                          <a:effectLst/>
                          <a:latin typeface="XCCW Joined 19a" panose="03050602040000000000" pitchFamily="66" charset="0"/>
                          <a:ea typeface="+mn-ea"/>
                          <a:cs typeface="+mn-cs"/>
                        </a:rPr>
                        <a:t> </a:t>
                      </a:r>
                      <a:r>
                        <a:rPr lang="en-US" sz="800" b="0" i="0" kern="1200" dirty="0">
                          <a:solidFill>
                            <a:schemeClr val="tx1"/>
                          </a:solidFill>
                          <a:effectLst/>
                          <a:latin typeface="XCCW Joined 19a" panose="03050602040000000000" pitchFamily="66" charset="0"/>
                          <a:ea typeface="+mn-ea"/>
                          <a:cs typeface="+mn-cs"/>
                        </a:rPr>
                        <a:t>were Spain, Sweden and Switzerland – who chose not to join either side</a:t>
                      </a:r>
                    </a:p>
                    <a:p>
                      <a:pPr marL="171450" indent="-171450">
                        <a:buFont typeface="Arial" panose="020B0604020202020204" pitchFamily="34" charset="0"/>
                        <a:buChar char="•"/>
                      </a:pPr>
                      <a:r>
                        <a:rPr lang="en-US" sz="800" b="0" i="0" kern="1200" dirty="0">
                          <a:solidFill>
                            <a:schemeClr val="tx1"/>
                          </a:solidFill>
                          <a:effectLst/>
                          <a:latin typeface="XCCW Joined 19a" panose="03050602040000000000" pitchFamily="66" charset="0"/>
                          <a:ea typeface="+mn-ea"/>
                          <a:cs typeface="+mn-cs"/>
                        </a:rPr>
                        <a:t>Around 64</a:t>
                      </a:r>
                      <a:r>
                        <a:rPr lang="en-US" sz="800" b="0" i="0" kern="1200" baseline="0" dirty="0">
                          <a:solidFill>
                            <a:schemeClr val="tx1"/>
                          </a:solidFill>
                          <a:effectLst/>
                          <a:latin typeface="XCCW Joined 19a" panose="03050602040000000000" pitchFamily="66" charset="0"/>
                          <a:ea typeface="+mn-ea"/>
                          <a:cs typeface="+mn-cs"/>
                        </a:rPr>
                        <a:t> million people died in World War 2</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800" b="0" i="0" kern="1200" dirty="0">
                          <a:solidFill>
                            <a:schemeClr val="dk1"/>
                          </a:solidFill>
                          <a:effectLst/>
                          <a:latin typeface="XCCW Joined 19a" panose="03050602040000000000" pitchFamily="66" charset="0"/>
                          <a:ea typeface="+mn-ea"/>
                          <a:cs typeface="+mn-cs"/>
                        </a:rPr>
                        <a:t>The group most heavily targeted by the Nazis were the Jews</a:t>
                      </a:r>
                      <a:r>
                        <a:rPr lang="en-US" sz="800" b="0" i="0" kern="1200" baseline="0" dirty="0">
                          <a:solidFill>
                            <a:schemeClr val="dk1"/>
                          </a:solidFill>
                          <a:effectLst/>
                          <a:latin typeface="XCCW Joined 19a" panose="03050602040000000000" pitchFamily="66" charset="0"/>
                          <a:ea typeface="+mn-ea"/>
                          <a:cs typeface="+mn-cs"/>
                        </a:rPr>
                        <a:t> </a:t>
                      </a:r>
                      <a:r>
                        <a:rPr lang="en-US" sz="800" b="0" i="0" kern="1200" dirty="0">
                          <a:solidFill>
                            <a:schemeClr val="dk1"/>
                          </a:solidFill>
                          <a:effectLst/>
                          <a:latin typeface="XCCW Joined 19a" panose="03050602040000000000" pitchFamily="66" charset="0"/>
                          <a:ea typeface="+mn-ea"/>
                          <a:cs typeface="+mn-cs"/>
                        </a:rPr>
                        <a:t>Around six million Jewish people were killed during World War 2 in one of history’s most terrible events – the Holocaust. Racist in his views, Hitler blamed Jewish people for Germany losing </a:t>
                      </a:r>
                      <a:r>
                        <a:rPr lang="en-US" sz="800" b="0" i="0" u="none" strike="noStrike" kern="1200" dirty="0">
                          <a:solidFill>
                            <a:schemeClr val="dk1"/>
                          </a:solidFill>
                          <a:effectLst/>
                          <a:latin typeface="XCCW Joined 19a" panose="03050602040000000000" pitchFamily="66" charset="0"/>
                          <a:ea typeface="+mn-ea"/>
                          <a:cs typeface="+mn-cs"/>
                          <a:hlinkClick r:id="rId4"/>
                        </a:rPr>
                        <a:t>World War I</a:t>
                      </a:r>
                      <a:r>
                        <a:rPr lang="en-US" sz="800" b="0" i="0" kern="1200" dirty="0">
                          <a:solidFill>
                            <a:schemeClr val="dk1"/>
                          </a:solidFill>
                          <a:effectLst/>
                          <a:latin typeface="XCCW Joined 19a" panose="03050602040000000000" pitchFamily="66" charset="0"/>
                          <a:ea typeface="+mn-ea"/>
                          <a:cs typeface="+mn-cs"/>
                        </a:rPr>
                        <a:t> and claimed they were dangerous to German people and society.</a:t>
                      </a:r>
                    </a:p>
                    <a:p>
                      <a:pPr marL="171450" indent="-171450">
                        <a:buFont typeface="Arial" panose="020B0604020202020204" pitchFamily="34" charset="0"/>
                        <a:buChar char="•"/>
                      </a:pPr>
                      <a:endParaRPr lang="en-US" sz="800" b="0" i="0" kern="1200" dirty="0">
                        <a:solidFill>
                          <a:schemeClr val="tx1"/>
                        </a:solidFill>
                        <a:effectLst/>
                        <a:latin typeface="XCCW Joined 19a" panose="03050602040000000000" pitchFamily="66" charset="0"/>
                        <a:ea typeface="+mn-ea"/>
                        <a:cs typeface="+mn-cs"/>
                      </a:endParaRPr>
                    </a:p>
                    <a:p>
                      <a:pPr marL="171450" indent="-171450">
                        <a:buFont typeface="Arial" panose="020B0604020202020204" pitchFamily="34" charset="0"/>
                        <a:buChar char="•"/>
                      </a:pPr>
                      <a:endParaRPr lang="en-US" sz="800" b="0" i="0" kern="1200" dirty="0">
                        <a:solidFill>
                          <a:schemeClr val="tx1"/>
                        </a:solidFill>
                        <a:effectLst/>
                        <a:latin typeface="XCCW Joined 19a" panose="03050602040000000000" pitchFamily="66" charset="0"/>
                        <a:ea typeface="+mn-ea"/>
                        <a:cs typeface="Arial" panose="020B0604020202020204" pitchFamily="34" charset="0"/>
                      </a:endParaRPr>
                    </a:p>
                    <a:p>
                      <a:pPr marL="171450" indent="-171450">
                        <a:buFont typeface="Arial" panose="020B0604020202020204" pitchFamily="34" charset="0"/>
                        <a:buChar char="•"/>
                      </a:pPr>
                      <a:endParaRPr lang="en-US" sz="800" b="0" i="0" kern="1200" dirty="0">
                        <a:solidFill>
                          <a:schemeClr val="tx1"/>
                        </a:solidFill>
                        <a:effectLst/>
                        <a:latin typeface="XCCW Joined 19a" panose="03050602040000000000" pitchFamily="66" charset="0"/>
                        <a:ea typeface="+mn-ea"/>
                        <a:cs typeface="Arial" panose="020B0604020202020204" pitchFamily="34" charset="0"/>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800" b="1" i="0" kern="1200" dirty="0">
                        <a:solidFill>
                          <a:schemeClr val="tx1"/>
                        </a:solidFill>
                        <a:effectLst/>
                        <a:latin typeface="XCCW Joined 19a" panose="03050602040000000000" pitchFamily="66" charset="0"/>
                        <a:ea typeface="+mn-ea"/>
                        <a:cs typeface="Arial" panose="020B0604020202020204" pitchFamily="34" charset="0"/>
                      </a:endParaRPr>
                    </a:p>
                    <a:p>
                      <a:pPr marL="285750" indent="-285750">
                        <a:buFont typeface="Arial" panose="020B0604020202020204" pitchFamily="34" charset="0"/>
                        <a:buChar char="•"/>
                      </a:pPr>
                      <a:endParaRPr lang="en-US" sz="800" b="0" i="0" kern="1200" dirty="0">
                        <a:solidFill>
                          <a:schemeClr val="tx1"/>
                        </a:solidFill>
                        <a:effectLst/>
                        <a:latin typeface="XCCW Joined 19a" panose="03050602040000000000" pitchFamily="66" charset="0"/>
                        <a:ea typeface="+mn-ea"/>
                        <a:cs typeface="Arial" panose="020B0604020202020204" pitchFamily="34" charset="0"/>
                      </a:endParaRPr>
                    </a:p>
                  </a:txBody>
                  <a:tcPr marL="68580" marR="68580" marT="0" marB="0" anchor="ctr">
                    <a:solidFill>
                      <a:srgbClr val="92D050"/>
                    </a:solidFill>
                  </a:tcPr>
                </a:tc>
                <a:tc>
                  <a:txBody>
                    <a:bodyPr/>
                    <a:lstStyle/>
                    <a:p>
                      <a:pPr marL="171450" indent="-171450">
                        <a:buFont typeface="Arial" panose="020B0604020202020204" pitchFamily="34" charset="0"/>
                        <a:buChar char="•"/>
                      </a:pPr>
                      <a:r>
                        <a:rPr lang="en-US" sz="800" b="0" i="0" kern="1200" dirty="0">
                          <a:solidFill>
                            <a:schemeClr val="dk1"/>
                          </a:solidFill>
                          <a:effectLst/>
                          <a:latin typeface="XCCW Joined 19a" panose="03050602040000000000" pitchFamily="66" charset="0"/>
                          <a:ea typeface="+mn-ea"/>
                          <a:cs typeface="+mn-cs"/>
                        </a:rPr>
                        <a:t>Around the same time that Germany fought for power in Europe, Japan wanted to control Asia and the Pacific.</a:t>
                      </a:r>
                      <a:r>
                        <a:rPr lang="en-US" sz="800" b="0" i="0" kern="1200" baseline="0" dirty="0">
                          <a:solidFill>
                            <a:schemeClr val="dk1"/>
                          </a:solidFill>
                          <a:effectLst/>
                          <a:latin typeface="XCCW Joined 19a" panose="03050602040000000000" pitchFamily="66" charset="0"/>
                          <a:ea typeface="+mn-ea"/>
                          <a:cs typeface="+mn-cs"/>
                        </a:rPr>
                        <a:t> </a:t>
                      </a:r>
                      <a:r>
                        <a:rPr lang="en-US" sz="800" b="0" i="0" kern="1200" dirty="0">
                          <a:solidFill>
                            <a:schemeClr val="dk1"/>
                          </a:solidFill>
                          <a:effectLst/>
                          <a:latin typeface="XCCW Joined 19a" panose="03050602040000000000" pitchFamily="66" charset="0"/>
                          <a:ea typeface="+mn-ea"/>
                          <a:cs typeface="+mn-cs"/>
                        </a:rPr>
                        <a:t>In 1937 (before World War 2 had officially begun) under Emperor Hirohito, Japan attacked China, bringing the two nations into years of conflict.</a:t>
                      </a:r>
                    </a:p>
                    <a:p>
                      <a:pPr marL="171450" indent="-171450">
                        <a:buFont typeface="Arial" panose="020B0604020202020204" pitchFamily="34" charset="0"/>
                        <a:buChar char="•"/>
                      </a:pPr>
                      <a:r>
                        <a:rPr lang="en-US" sz="800" b="0" i="0" kern="1200" dirty="0">
                          <a:solidFill>
                            <a:schemeClr val="dk1"/>
                          </a:solidFill>
                          <a:effectLst/>
                          <a:latin typeface="XCCW Joined 19a" panose="03050602040000000000" pitchFamily="66" charset="0"/>
                          <a:ea typeface="+mn-ea"/>
                          <a:cs typeface="+mn-cs"/>
                        </a:rPr>
                        <a:t>The US didn’t join the war until 1941, when Japan attacked the United States</a:t>
                      </a:r>
                      <a:r>
                        <a:rPr lang="en-US" sz="800" b="0" i="0" kern="1200" baseline="0" dirty="0">
                          <a:solidFill>
                            <a:schemeClr val="dk1"/>
                          </a:solidFill>
                          <a:effectLst/>
                          <a:latin typeface="XCCW Joined 19a" panose="03050602040000000000" pitchFamily="66" charset="0"/>
                          <a:ea typeface="+mn-ea"/>
                          <a:cs typeface="+mn-cs"/>
                        </a:rPr>
                        <a:t> </a:t>
                      </a:r>
                      <a:r>
                        <a:rPr lang="en-US" sz="800" b="0" i="0" kern="1200" dirty="0">
                          <a:solidFill>
                            <a:schemeClr val="dk1"/>
                          </a:solidFill>
                          <a:effectLst/>
                          <a:latin typeface="XCCW Joined 19a" panose="03050602040000000000" pitchFamily="66" charset="0"/>
                          <a:ea typeface="+mn-ea"/>
                          <a:cs typeface="+mn-cs"/>
                        </a:rPr>
                        <a:t>at their Naval Base at Pearl Harbor in Hawaii. On 8 December 1941 (the very next day), the US declared War on Japan and, in turn, its German allies.</a:t>
                      </a:r>
                    </a:p>
                    <a:p>
                      <a:pPr marL="171450" indent="-171450">
                        <a:buFont typeface="Arial" panose="020B0604020202020204" pitchFamily="34" charset="0"/>
                        <a:buChar char="•"/>
                      </a:pPr>
                      <a:r>
                        <a:rPr lang="en-US" sz="800" b="0" i="0" kern="1200" dirty="0">
                          <a:solidFill>
                            <a:schemeClr val="dk1"/>
                          </a:solidFill>
                          <a:effectLst/>
                          <a:latin typeface="XCCW Joined 19a" panose="03050602040000000000" pitchFamily="66" charset="0"/>
                          <a:ea typeface="+mn-ea"/>
                          <a:cs typeface="+mn-cs"/>
                        </a:rPr>
                        <a:t>The Germans surrendered on 8 May 1945</a:t>
                      </a:r>
                    </a:p>
                    <a:p>
                      <a:pPr marL="171450" indent="-171450">
                        <a:buFont typeface="Arial" panose="020B0604020202020204" pitchFamily="34" charset="0"/>
                        <a:buChar char="•"/>
                      </a:pPr>
                      <a:r>
                        <a:rPr lang="en-US" sz="800" b="0" i="0" kern="1200" dirty="0">
                          <a:solidFill>
                            <a:schemeClr val="dk1"/>
                          </a:solidFill>
                          <a:effectLst/>
                          <a:latin typeface="XCCW Joined 19a" panose="03050602040000000000" pitchFamily="66" charset="0"/>
                          <a:ea typeface="+mn-ea"/>
                          <a:cs typeface="+mn-cs"/>
                        </a:rPr>
                        <a:t>In 1944, an Allied army crossed from Britain to free France from Nazi rule. One year later, Allied armies invaded Germany, forcing the Germans to surrender. After nuclear attacks on Japan’s major cities Hiroshima and Nagasaki, Japan also surrendered to Allied forces in August the same year. World War 2 had ended.</a:t>
                      </a:r>
                    </a:p>
                    <a:p>
                      <a:endParaRPr lang="en-US" sz="800" b="0" i="0" kern="1200" dirty="0">
                        <a:solidFill>
                          <a:schemeClr val="dk1"/>
                        </a:solidFill>
                        <a:effectLst/>
                        <a:latin typeface="XCCW Joined 19a" panose="03050602040000000000" pitchFamily="66" charset="0"/>
                        <a:ea typeface="+mn-ea"/>
                        <a:cs typeface="+mn-cs"/>
                      </a:endParaRPr>
                    </a:p>
                    <a:p>
                      <a:pPr marL="171450" indent="-171450">
                        <a:buFont typeface="Arial" panose="020B0604020202020204" pitchFamily="34" charset="0"/>
                        <a:buChar char="•"/>
                      </a:pPr>
                      <a:endParaRPr lang="en-US" sz="800" b="0" i="0" kern="1200" dirty="0">
                        <a:solidFill>
                          <a:schemeClr val="dk1"/>
                        </a:solidFill>
                        <a:effectLst/>
                        <a:latin typeface="XCCW Joined 19a" panose="03050602040000000000" pitchFamily="66" charset="0"/>
                        <a:ea typeface="+mn-ea"/>
                        <a:cs typeface="+mn-cs"/>
                      </a:endParaRPr>
                    </a:p>
                    <a:p>
                      <a:pPr marL="171450" indent="-171450">
                        <a:buFont typeface="Arial" panose="020B0604020202020204" pitchFamily="34" charset="0"/>
                        <a:buChar char="•"/>
                      </a:pPr>
                      <a:endParaRPr lang="en-US" sz="800" b="0" i="0" kern="1200" dirty="0">
                        <a:solidFill>
                          <a:schemeClr val="dk1"/>
                        </a:solidFill>
                        <a:effectLst/>
                        <a:latin typeface="XCCW Joined 19a" panose="03050602040000000000" pitchFamily="66" charset="0"/>
                        <a:ea typeface="+mn-ea"/>
                        <a:cs typeface="+mn-cs"/>
                      </a:endParaRPr>
                    </a:p>
                    <a:p>
                      <a:pPr marL="171450" indent="-171450">
                        <a:buFont typeface="Arial" panose="020B0604020202020204" pitchFamily="34" charset="0"/>
                        <a:buChar char="•"/>
                      </a:pPr>
                      <a:endParaRPr lang="en-US" sz="800" b="0" i="0" kern="1200" dirty="0">
                        <a:solidFill>
                          <a:schemeClr val="dk1"/>
                        </a:solidFill>
                        <a:effectLst/>
                        <a:latin typeface="XCCW Joined 19a" panose="03050602040000000000" pitchFamily="66" charset="0"/>
                        <a:ea typeface="+mn-ea"/>
                        <a:cs typeface="+mn-cs"/>
                      </a:endParaRPr>
                    </a:p>
                    <a:p>
                      <a:pPr marL="0" lvl="0" indent="0" algn="l">
                        <a:lnSpc>
                          <a:spcPct val="100000"/>
                        </a:lnSpc>
                        <a:spcAft>
                          <a:spcPts val="0"/>
                        </a:spcAft>
                        <a:buFont typeface="Arial" panose="020B0604020202020204" pitchFamily="34" charset="0"/>
                        <a:buNone/>
                      </a:pPr>
                      <a:endParaRPr lang="en-GB" sz="800" kern="1200" dirty="0">
                        <a:solidFill>
                          <a:schemeClr val="tx1"/>
                        </a:solidFill>
                        <a:latin typeface="XCCW Joined 19a" panose="03050602040000000000" pitchFamily="66" charset="0"/>
                        <a:ea typeface="+mn-ea"/>
                        <a:cs typeface="Arial" panose="020B0604020202020204" pitchFamily="34" charset="0"/>
                      </a:endParaRPr>
                    </a:p>
                  </a:txBody>
                  <a:tcPr marL="68580" marR="68580" marT="0" marB="0" anchor="ctr">
                    <a:solidFill>
                      <a:schemeClr val="accent6">
                        <a:lumMod val="40000"/>
                        <a:lumOff val="60000"/>
                      </a:schemeClr>
                    </a:solidFill>
                  </a:tcPr>
                </a:tc>
                <a:extLst>
                  <a:ext uri="{0D108BD9-81ED-4DB2-BD59-A6C34878D82A}">
                    <a16:rowId xmlns:a16="http://schemas.microsoft.com/office/drawing/2014/main" val="2199361055"/>
                  </a:ext>
                </a:extLst>
              </a:tr>
            </a:tbl>
          </a:graphicData>
        </a:graphic>
      </p:graphicFrame>
      <p:sp>
        <p:nvSpPr>
          <p:cNvPr id="21" name="TextBox 20">
            <a:extLst>
              <a:ext uri="{FF2B5EF4-FFF2-40B4-BE49-F238E27FC236}">
                <a16:creationId xmlns:a16="http://schemas.microsoft.com/office/drawing/2014/main" id="{A2C741B9-F630-44F5-B891-904AE38DB394}"/>
              </a:ext>
            </a:extLst>
          </p:cNvPr>
          <p:cNvSpPr txBox="1"/>
          <p:nvPr/>
        </p:nvSpPr>
        <p:spPr>
          <a:xfrm>
            <a:off x="6033986" y="4355465"/>
            <a:ext cx="1846187" cy="1138773"/>
          </a:xfrm>
          <a:prstGeom prst="rect">
            <a:avLst/>
          </a:prstGeom>
          <a:solidFill>
            <a:srgbClr val="FFD966"/>
          </a:solidFill>
        </p:spPr>
        <p:txBody>
          <a:bodyPr wrap="square" rtlCol="0">
            <a:spAutoFit/>
          </a:bodyPr>
          <a:lstStyle/>
          <a:p>
            <a:pPr algn="ctr"/>
            <a:endParaRPr lang="en-GB" sz="1000" dirty="0">
              <a:latin typeface="XCCW Joined 19a" panose="03050602040000000000" pitchFamily="66" charset="0"/>
            </a:endParaRPr>
          </a:p>
          <a:p>
            <a:pPr algn="ctr"/>
            <a:r>
              <a:rPr lang="en-GB" sz="800" dirty="0">
                <a:latin typeface="XCCW Joined 19a" panose="03050602040000000000" pitchFamily="66" charset="0"/>
              </a:rPr>
              <a:t>Bletchley Park</a:t>
            </a:r>
          </a:p>
          <a:p>
            <a:pPr algn="ctr"/>
            <a:r>
              <a:rPr lang="en-US" sz="800" dirty="0">
                <a:latin typeface="XCCW Joined 19a" panose="03050602040000000000" pitchFamily="66" charset="0"/>
              </a:rPr>
              <a:t>Bletchley Park, once the top-secret home of the World War Two Codebreakers is now a vibrant heritage attraction.</a:t>
            </a:r>
            <a:endParaRPr lang="en-GB" sz="800" dirty="0">
              <a:latin typeface="XCCW Joined 19a" panose="03050602040000000000" pitchFamily="66" charset="0"/>
            </a:endParaRPr>
          </a:p>
          <a:p>
            <a:pPr algn="ctr"/>
            <a:endParaRPr lang="en-GB" sz="1000" dirty="0">
              <a:latin typeface="XCCW Joined 19a" panose="03050602040000000000" pitchFamily="66" charset="0"/>
            </a:endParaRPr>
          </a:p>
        </p:txBody>
      </p:sp>
      <p:pic>
        <p:nvPicPr>
          <p:cNvPr id="4" name="Picture 3"/>
          <p:cNvPicPr>
            <a:picLocks noChangeAspect="1"/>
          </p:cNvPicPr>
          <p:nvPr/>
        </p:nvPicPr>
        <p:blipFill>
          <a:blip r:embed="rId5"/>
          <a:stretch>
            <a:fillRect/>
          </a:stretch>
        </p:blipFill>
        <p:spPr>
          <a:xfrm>
            <a:off x="4040396" y="4382449"/>
            <a:ext cx="1993589" cy="952819"/>
          </a:xfrm>
          <a:prstGeom prst="rect">
            <a:avLst/>
          </a:prstGeom>
        </p:spPr>
      </p:pic>
      <p:pic>
        <p:nvPicPr>
          <p:cNvPr id="5" name="Picture 4"/>
          <p:cNvPicPr>
            <a:picLocks noChangeAspect="1"/>
          </p:cNvPicPr>
          <p:nvPr/>
        </p:nvPicPr>
        <p:blipFill>
          <a:blip r:embed="rId6"/>
          <a:stretch>
            <a:fillRect/>
          </a:stretch>
        </p:blipFill>
        <p:spPr>
          <a:xfrm>
            <a:off x="7880173" y="4354677"/>
            <a:ext cx="1939274" cy="1008362"/>
          </a:xfrm>
          <a:prstGeom prst="rect">
            <a:avLst/>
          </a:prstGeom>
        </p:spPr>
      </p:pic>
      <p:sp>
        <p:nvSpPr>
          <p:cNvPr id="35" name="Rectangle: Rounded Corners 34">
            <a:extLst>
              <a:ext uri="{FF2B5EF4-FFF2-40B4-BE49-F238E27FC236}">
                <a16:creationId xmlns:a16="http://schemas.microsoft.com/office/drawing/2014/main" id="{3992D428-0367-4704-A849-EB59B09646A7}"/>
              </a:ext>
            </a:extLst>
          </p:cNvPr>
          <p:cNvSpPr/>
          <p:nvPr/>
        </p:nvSpPr>
        <p:spPr>
          <a:xfrm>
            <a:off x="4162925" y="5390022"/>
            <a:ext cx="5656521" cy="1380647"/>
          </a:xfrm>
          <a:prstGeom prst="roundRect">
            <a:avLst/>
          </a:prstGeom>
          <a:solidFill>
            <a:schemeClr val="accent6">
              <a:lumMod val="40000"/>
              <a:lumOff val="60000"/>
              <a:alpha val="60000"/>
            </a:schemeClr>
          </a:solidFill>
          <a:ln w="38100">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t" anchorCtr="0"/>
          <a:lstStyle/>
          <a:p>
            <a:pPr algn="ctr"/>
            <a:r>
              <a:rPr lang="en-GB" sz="1200" b="1" u="sng" dirty="0">
                <a:solidFill>
                  <a:schemeClr val="tx1"/>
                </a:solidFill>
                <a:latin typeface="XCCW Joined 19a" panose="03050602040000000000" pitchFamily="66" charset="0"/>
                <a:cs typeface="Arial" panose="020B0604020202020204" pitchFamily="34" charset="0"/>
              </a:rPr>
              <a:t>Useful Links</a:t>
            </a:r>
          </a:p>
          <a:p>
            <a:pPr>
              <a:lnSpc>
                <a:spcPct val="107000"/>
              </a:lnSpc>
              <a:spcAft>
                <a:spcPts val="800"/>
              </a:spcAft>
            </a:pPr>
            <a:r>
              <a:rPr lang="en-GB" sz="1000" dirty="0">
                <a:hlinkClick r:id="rId7"/>
              </a:rPr>
              <a:t>https://bletchleypark.org.uk/our-story/the-challenge/enigma</a:t>
            </a:r>
            <a:endParaRPr lang="en-GB" sz="1000" dirty="0"/>
          </a:p>
          <a:p>
            <a:pPr>
              <a:lnSpc>
                <a:spcPct val="107000"/>
              </a:lnSpc>
              <a:spcAft>
                <a:spcPts val="800"/>
              </a:spcAft>
            </a:pPr>
            <a:r>
              <a:rPr lang="en-GB" sz="1000" dirty="0">
                <a:hlinkClick r:id="rId8"/>
              </a:rPr>
              <a:t>https://www.natgeokids.com/uk/discover/history/general-history/world-war-two/</a:t>
            </a:r>
            <a:endParaRPr lang="en-GB" sz="1000" dirty="0"/>
          </a:p>
          <a:p>
            <a:pPr>
              <a:lnSpc>
                <a:spcPct val="107000"/>
              </a:lnSpc>
              <a:spcAft>
                <a:spcPts val="800"/>
              </a:spcAft>
            </a:pPr>
            <a:r>
              <a:rPr lang="en-GB" sz="1000" dirty="0">
                <a:hlinkClick r:id="rId9"/>
              </a:rPr>
              <a:t>https://www.biographyonline.net/military/people-world-war-two.html</a:t>
            </a:r>
            <a:endParaRPr lang="en-GB" sz="1000" dirty="0"/>
          </a:p>
          <a:p>
            <a:pPr>
              <a:lnSpc>
                <a:spcPct val="107000"/>
              </a:lnSpc>
              <a:spcAft>
                <a:spcPts val="800"/>
              </a:spcAft>
            </a:pPr>
            <a:r>
              <a:rPr lang="en-GB" sz="1000" dirty="0">
                <a:hlinkClick r:id="rId10"/>
              </a:rPr>
              <a:t>https://www.popularmechanics.com/military/g2652/most-important-battles-world-war-ii/</a:t>
            </a:r>
            <a:endParaRPr lang="en-GB" sz="1000" dirty="0"/>
          </a:p>
          <a:p>
            <a:pPr>
              <a:lnSpc>
                <a:spcPct val="107000"/>
              </a:lnSpc>
              <a:spcAft>
                <a:spcPts val="800"/>
              </a:spcAft>
            </a:pPr>
            <a:endParaRPr lang="en-GB" sz="1400" b="1" dirty="0">
              <a:solidFill>
                <a:schemeClr val="tx1"/>
              </a:solidFill>
              <a:latin typeface="NTCursive" panose="02000400000000000000" pitchFamily="2"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741601724"/>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Office Theme</Template>
  <TotalTime>3889</TotalTime>
  <Words>1649</Words>
  <Application>Microsoft Office PowerPoint</Application>
  <PresentationFormat>A4 Paper (210x297 mm)</PresentationFormat>
  <Paragraphs>105</Paragraphs>
  <Slides>2</Slides>
  <Notes>1</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2</vt:i4>
      </vt:variant>
    </vt:vector>
  </HeadingPairs>
  <TitlesOfParts>
    <vt:vector size="12" baseType="lpstr">
      <vt:lpstr>Arial</vt:lpstr>
      <vt:lpstr>Calibri</vt:lpstr>
      <vt:lpstr>Calibri Light</vt:lpstr>
      <vt:lpstr>NTCursive</vt:lpstr>
      <vt:lpstr>NTCursiveGrey</vt:lpstr>
      <vt:lpstr>NTPreCursive</vt:lpstr>
      <vt:lpstr>Times New Roman</vt:lpstr>
      <vt:lpstr>XCCW Joined 19a</vt:lpstr>
      <vt:lpstr>XCCW Joined 6a</vt:lpstr>
      <vt:lpstr>Office Theme</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Neil Mc Pherson</dc:creator>
  <cp:lastModifiedBy>Todd Geary</cp:lastModifiedBy>
  <cp:revision>97</cp:revision>
  <cp:lastPrinted>2020-11-04T16:01:37Z</cp:lastPrinted>
  <dcterms:created xsi:type="dcterms:W3CDTF">2019-10-31T16:05:36Z</dcterms:created>
  <dcterms:modified xsi:type="dcterms:W3CDTF">2022-11-04T13:20:14Z</dcterms:modified>
</cp:coreProperties>
</file>