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handoutMasterIdLst>
    <p:handoutMasterId r:id="rId5"/>
  </p:handoutMasterIdLst>
  <p:sldIdLst>
    <p:sldId id="258" r:id="rId2"/>
    <p:sldId id="256"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66"/>
    <a:srgbClr val="FFC000"/>
    <a:srgbClr val="FFFF00"/>
    <a:srgbClr val="000000"/>
    <a:srgbClr val="E29DE7"/>
    <a:srgbClr val="BD30C8"/>
    <a:srgbClr val="F479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7B8EF4-A158-4348-A4F3-0B6D200F0D3D}" v="75" dt="2021-04-20T12:18:22.060"/>
    <p1510:client id="{309FC0CB-22EB-9D12-7038-2A493BFA899F}" v="611" dt="2021-04-16T11:05:32.547"/>
    <p1510:client id="{C7296D4E-CA1C-45C4-98B0-FB94BA26C07B}" v="401" dt="2021-04-16T09:55:25.8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73" d="100"/>
          <a:sy n="73" d="100"/>
        </p:scale>
        <p:origin x="1146"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10" Type="http://schemas.microsoft.com/office/2015/10/relationships/revisionInfo" Target="revisionInfo.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730FDA1-FFCC-420A-81FE-F23755E5FFC5}" type="datetimeFigureOut">
              <a:rPr lang="en-GB" smtClean="0"/>
              <a:t>06/03/2023</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0FCF4F02-4415-468A-8F4F-BC0A5EE63B1A}" type="slidenum">
              <a:rPr lang="en-GB" smtClean="0"/>
              <a:t>‹#›</a:t>
            </a:fld>
            <a:endParaRPr lang="en-GB"/>
          </a:p>
        </p:txBody>
      </p:sp>
    </p:spTree>
    <p:extLst>
      <p:ext uri="{BB962C8B-B14F-4D97-AF65-F5344CB8AC3E}">
        <p14:creationId xmlns:p14="http://schemas.microsoft.com/office/powerpoint/2010/main" val="21403701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9BD73D5-C677-44F1-93B3-E94451BBE46A}" type="datetimeFigureOut">
              <a:rPr lang="en-GB" smtClean="0"/>
              <a:t>06/03/2023</a:t>
            </a:fld>
            <a:endParaRPr lang="en-GB"/>
          </a:p>
        </p:txBody>
      </p:sp>
      <p:sp>
        <p:nvSpPr>
          <p:cNvPr id="4" name="Slide Image Placeholder 3"/>
          <p:cNvSpPr>
            <a:spLocks noGrp="1" noRot="1" noChangeAspect="1"/>
          </p:cNvSpPr>
          <p:nvPr>
            <p:ph type="sldImg" idx="2"/>
          </p:nvPr>
        </p:nvSpPr>
        <p:spPr>
          <a:xfrm>
            <a:off x="709613" y="744538"/>
            <a:ext cx="537845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4292996F-67F1-4C1C-BA48-B4A9469D3CAA}" type="slidenum">
              <a:rPr lang="en-GB" smtClean="0"/>
              <a:t>‹#›</a:t>
            </a:fld>
            <a:endParaRPr lang="en-GB"/>
          </a:p>
        </p:txBody>
      </p:sp>
    </p:spTree>
    <p:extLst>
      <p:ext uri="{BB962C8B-B14F-4D97-AF65-F5344CB8AC3E}">
        <p14:creationId xmlns:p14="http://schemas.microsoft.com/office/powerpoint/2010/main" val="90023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92996F-67F1-4C1C-BA48-B4A9469D3CAA}" type="slidenum">
              <a:rPr lang="en-GB" smtClean="0"/>
              <a:t>1</a:t>
            </a:fld>
            <a:endParaRPr lang="en-GB"/>
          </a:p>
        </p:txBody>
      </p:sp>
    </p:spTree>
    <p:extLst>
      <p:ext uri="{BB962C8B-B14F-4D97-AF65-F5344CB8AC3E}">
        <p14:creationId xmlns:p14="http://schemas.microsoft.com/office/powerpoint/2010/main" val="212282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06/03/2023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36243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06/03/2023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768437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B807EA-7F35-4D11-B7E4-94E7AE0ADA7C}" type="datetimeFigureOut">
              <a:rPr lang="en-GB" smtClean="0"/>
              <a:t>06/03/2023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9411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B807EA-7F35-4D11-B7E4-94E7AE0ADA7C}" type="datetimeFigureOut">
              <a:rPr lang="en-GB" smtClean="0"/>
              <a:t>06/03/2023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239211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B807EA-7F35-4D11-B7E4-94E7AE0ADA7C}" type="datetimeFigureOut">
              <a:rPr lang="en-GB" smtClean="0"/>
              <a:t>06/03/2023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3591188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B807EA-7F35-4D11-B7E4-94E7AE0ADA7C}" type="datetimeFigureOut">
              <a:rPr lang="en-GB" smtClean="0"/>
              <a:t>06/03/2023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678805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B807EA-7F35-4D11-B7E4-94E7AE0ADA7C}" type="datetimeFigureOut">
              <a:rPr lang="en-GB" smtClean="0"/>
              <a:t>06/03/2023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332278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B807EA-7F35-4D11-B7E4-94E7AE0ADA7C}" type="datetimeFigureOut">
              <a:rPr lang="en-GB" smtClean="0"/>
              <a:t>06/03/2023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700192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B807EA-7F35-4D11-B7E4-94E7AE0ADA7C}" type="datetimeFigureOut">
              <a:rPr lang="en-GB" smtClean="0"/>
              <a:t>06/03/2023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410373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06/03/2023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694492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06/03/2023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71132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B807EA-7F35-4D11-B7E4-94E7AE0ADA7C}" type="datetimeFigureOut">
              <a:rPr lang="en-GB" smtClean="0"/>
              <a:t>06/03/2023</a:t>
            </a:fld>
            <a:endParaRPr lang="en-GB"/>
          </a:p>
        </p:txBody>
      </p:sp>
      <p:sp>
        <p:nvSpPr>
          <p:cNvPr id="5" name="Footer Placeholder 4"/>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716487-0346-4B8D-AAF8-CFA3420F8E97}" type="slidenum">
              <a:rPr lang="en-GB" smtClean="0"/>
              <a:t>‹#›</a:t>
            </a:fld>
            <a:endParaRPr lang="en-GB"/>
          </a:p>
        </p:txBody>
      </p:sp>
    </p:spTree>
    <p:extLst>
      <p:ext uri="{BB962C8B-B14F-4D97-AF65-F5344CB8AC3E}">
        <p14:creationId xmlns:p14="http://schemas.microsoft.com/office/powerpoint/2010/main" val="27263138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2.jpeg"/><Relationship Id="rId7" Type="http://schemas.openxmlformats.org/officeDocument/2006/relationships/hyperlink" Target="https://pbs.twimg.com/media/C8kyfivXYAAHErv.jpg"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historyforkids.org/the-normans-facts-information-for-kids/" TargetMode="External"/><Relationship Id="rId5" Type="http://schemas.openxmlformats.org/officeDocument/2006/relationships/hyperlink" Target="https://kids.kiddle.co/Norman_conquest_of_England" TargetMode="External"/><Relationship Id="rId10" Type="http://schemas.openxmlformats.org/officeDocument/2006/relationships/image" Target="../media/image7.jpeg"/><Relationship Id="rId4" Type="http://schemas.openxmlformats.org/officeDocument/2006/relationships/hyperlink" Target="https://www.ducksters.com/history/middle_ages/norman_conquest.php" TargetMode="External"/><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2000"/>
            <a:lum/>
          </a:blip>
          <a:srcRect/>
          <a:stretch>
            <a:fillRect l="-4000" r="-4000"/>
          </a:stretch>
        </a:blipFill>
        <a:effectLst/>
      </p:bgPr>
    </p:bg>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18146FC0-63F1-419B-A206-F1FF2EC7BFD6}"/>
              </a:ext>
            </a:extLst>
          </p:cNvPr>
          <p:cNvSpPr txBox="1"/>
          <p:nvPr/>
        </p:nvSpPr>
        <p:spPr>
          <a:xfrm>
            <a:off x="3001949" y="5897462"/>
            <a:ext cx="531629" cy="215444"/>
          </a:xfrm>
          <a:prstGeom prst="rect">
            <a:avLst/>
          </a:prstGeom>
          <a:noFill/>
        </p:spPr>
        <p:txBody>
          <a:bodyPr wrap="square" rtlCol="0">
            <a:spAutoFit/>
          </a:bodyPr>
          <a:lstStyle/>
          <a:p>
            <a:endParaRPr lang="en-GB" sz="800" dirty="0">
              <a:latin typeface="XCCW Joined 19a" panose="03050602040000000000" pitchFamily="66" charset="0"/>
            </a:endParaRPr>
          </a:p>
        </p:txBody>
      </p:sp>
      <p:sp>
        <p:nvSpPr>
          <p:cNvPr id="18" name="TextBox 17">
            <a:extLst>
              <a:ext uri="{FF2B5EF4-FFF2-40B4-BE49-F238E27FC236}">
                <a16:creationId xmlns:a16="http://schemas.microsoft.com/office/drawing/2014/main" id="{529AE546-A472-4815-A72A-BDAA2B5C9599}"/>
              </a:ext>
            </a:extLst>
          </p:cNvPr>
          <p:cNvSpPr txBox="1"/>
          <p:nvPr/>
        </p:nvSpPr>
        <p:spPr>
          <a:xfrm>
            <a:off x="482008" y="6111846"/>
            <a:ext cx="531629" cy="215444"/>
          </a:xfrm>
          <a:prstGeom prst="rect">
            <a:avLst/>
          </a:prstGeom>
          <a:noFill/>
        </p:spPr>
        <p:txBody>
          <a:bodyPr wrap="square" rtlCol="0">
            <a:spAutoFit/>
          </a:bodyPr>
          <a:lstStyle/>
          <a:p>
            <a:endParaRPr lang="en-GB" sz="800" dirty="0">
              <a:latin typeface="XCCW Joined 19a" panose="03050602040000000000" pitchFamily="66" charset="0"/>
            </a:endParaRPr>
          </a:p>
        </p:txBody>
      </p:sp>
      <p:sp>
        <p:nvSpPr>
          <p:cNvPr id="19" name="TextBox 18">
            <a:extLst>
              <a:ext uri="{FF2B5EF4-FFF2-40B4-BE49-F238E27FC236}">
                <a16:creationId xmlns:a16="http://schemas.microsoft.com/office/drawing/2014/main" id="{D486D62A-B49E-4FCD-9101-9DEB467BC015}"/>
              </a:ext>
            </a:extLst>
          </p:cNvPr>
          <p:cNvSpPr txBox="1"/>
          <p:nvPr/>
        </p:nvSpPr>
        <p:spPr>
          <a:xfrm>
            <a:off x="1620423" y="5933068"/>
            <a:ext cx="531629" cy="215444"/>
          </a:xfrm>
          <a:prstGeom prst="rect">
            <a:avLst/>
          </a:prstGeom>
          <a:noFill/>
        </p:spPr>
        <p:txBody>
          <a:bodyPr wrap="square" rtlCol="0">
            <a:spAutoFit/>
          </a:bodyPr>
          <a:lstStyle/>
          <a:p>
            <a:endParaRPr lang="en-GB" sz="800" dirty="0">
              <a:latin typeface="XCCW Joined 19a" panose="03050602040000000000" pitchFamily="66" charset="0"/>
            </a:endParaRPr>
          </a:p>
        </p:txBody>
      </p:sp>
      <p:sp>
        <p:nvSpPr>
          <p:cNvPr id="6" name="Rectangle 5">
            <a:extLst>
              <a:ext uri="{FF2B5EF4-FFF2-40B4-BE49-F238E27FC236}">
                <a16:creationId xmlns:a16="http://schemas.microsoft.com/office/drawing/2014/main" id="{057208C1-C8C0-4D4B-818E-B404685B8FB5}"/>
              </a:ext>
            </a:extLst>
          </p:cNvPr>
          <p:cNvSpPr/>
          <p:nvPr/>
        </p:nvSpPr>
        <p:spPr>
          <a:xfrm>
            <a:off x="4125480" y="601883"/>
            <a:ext cx="5655717" cy="677108"/>
          </a:xfrm>
          <a:prstGeom prst="rect">
            <a:avLst/>
          </a:prstGeom>
          <a:ln>
            <a:noFill/>
          </a:ln>
        </p:spPr>
        <p:txBody>
          <a:bodyPr wrap="square" lIns="91440" tIns="45720" rIns="91440" bIns="45720" anchor="t">
            <a:spAutoFit/>
          </a:bodyPr>
          <a:lstStyle/>
          <a:p>
            <a:pPr algn="ctr"/>
            <a:endParaRPr lang="en-GB" sz="1400" b="1" u="sng" dirty="0">
              <a:latin typeface="XCCW Joined 19a" panose="03050602040000000000" pitchFamily="66" charset="0"/>
              <a:cs typeface="Arial"/>
            </a:endParaRPr>
          </a:p>
          <a:p>
            <a:endParaRPr lang="en-US" sz="800" dirty="0">
              <a:latin typeface="NTCursiveGrey" panose="02000400000000000000" pitchFamily="2" charset="0"/>
            </a:endParaRPr>
          </a:p>
          <a:p>
            <a:endParaRPr lang="en-GB" sz="800" dirty="0">
              <a:latin typeface="NTCursiveGrey" panose="02000400000000000000" pitchFamily="2" charset="0"/>
            </a:endParaRPr>
          </a:p>
          <a:p>
            <a:endParaRPr lang="en-GB" sz="800" dirty="0">
              <a:latin typeface="NTCursiveGrey" panose="02000400000000000000" pitchFamily="2" charset="0"/>
              <a:cs typeface="Arial" panose="020B0604020202020204" pitchFamily="34" charset="0"/>
            </a:endParaRPr>
          </a:p>
        </p:txBody>
      </p:sp>
      <p:sp>
        <p:nvSpPr>
          <p:cNvPr id="2" name="AutoShape 2" descr="Armistice and occupation of Germany map | NZHistory, New Zealand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2"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5290671" y="3924656"/>
            <a:ext cx="1062813" cy="2109040"/>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a:rPr>
              <a:t>1</a:t>
            </a:r>
            <a:endParaRPr lang="en-GB" sz="800" dirty="0">
              <a:latin typeface="XCCW Joined 19a" panose="03050602040000000000" pitchFamily="66" charset="0"/>
            </a:endParaRPr>
          </a:p>
        </p:txBody>
      </p:sp>
      <p:sp>
        <p:nvSpPr>
          <p:cNvPr id="43"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6191053" y="3910541"/>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endParaRPr lang="en-GB" sz="800" dirty="0">
              <a:latin typeface="XCCW Joined 19a" panose="03050602040000000000" pitchFamily="66" charset="0"/>
            </a:endParaRPr>
          </a:p>
        </p:txBody>
      </p:sp>
      <p:sp>
        <p:nvSpPr>
          <p:cNvPr id="44"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7215900" y="3910541"/>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endParaRPr lang="en-GB" sz="800" dirty="0">
              <a:latin typeface="XCCW Joined 19a" panose="03050602040000000000" pitchFamily="66" charset="0"/>
            </a:endParaRPr>
          </a:p>
          <a:p>
            <a:endParaRPr lang="en-GB" sz="800" b="1" dirty="0">
              <a:latin typeface="XCCW Joined 19a" panose="03050602040000000000" pitchFamily="66" charset="0"/>
            </a:endParaRPr>
          </a:p>
        </p:txBody>
      </p:sp>
      <p:sp>
        <p:nvSpPr>
          <p:cNvPr id="45"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8278713" y="3937450"/>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endParaRPr lang="en-GB" sz="800" dirty="0">
              <a:latin typeface="XCCW Joined 19a" panose="03050602040000000000" pitchFamily="66" charset="0"/>
            </a:endParaRPr>
          </a:p>
          <a:p>
            <a:r>
              <a:rPr lang="en-GB" sz="800" b="1" dirty="0">
                <a:latin typeface="XCCW Joined 19a" panose="03050602040000000000" pitchFamily="66" charset="0"/>
              </a:rPr>
              <a:t>. </a:t>
            </a:r>
          </a:p>
          <a:p>
            <a:endParaRPr lang="en-GB" sz="800" b="1" dirty="0">
              <a:latin typeface="XCCW Joined 19a" panose="03050602040000000000" pitchFamily="66" charset="0"/>
            </a:endParaRPr>
          </a:p>
        </p:txBody>
      </p:sp>
      <p:sp>
        <p:nvSpPr>
          <p:cNvPr id="5" name="TextBox 4"/>
          <p:cNvSpPr txBox="1"/>
          <p:nvPr/>
        </p:nvSpPr>
        <p:spPr>
          <a:xfrm>
            <a:off x="4295768" y="10016357"/>
            <a:ext cx="1104469" cy="190513"/>
          </a:xfrm>
          <a:prstGeom prst="rect">
            <a:avLst/>
          </a:prstGeom>
          <a:noFill/>
          <a:ln w="57150">
            <a:solidFill>
              <a:schemeClr val="accent4">
                <a:lumMod val="75000"/>
              </a:schemeClr>
            </a:solidFill>
          </a:ln>
        </p:spPr>
        <p:txBody>
          <a:bodyPr wrap="square" rtlCol="0">
            <a:spAutoFit/>
          </a:bodyPr>
          <a:lstStyle/>
          <a:p>
            <a:endParaRPr lang="en-GB" dirty="0"/>
          </a:p>
        </p:txBody>
      </p:sp>
      <p:pic>
        <p:nvPicPr>
          <p:cNvPr id="4" name="Picture 6" descr="A picture containing text&#10;&#10;Description automatically generated">
            <a:extLst>
              <a:ext uri="{FF2B5EF4-FFF2-40B4-BE49-F238E27FC236}">
                <a16:creationId xmlns:a16="http://schemas.microsoft.com/office/drawing/2014/main" id="{EC5486EB-71E3-457C-B8FA-B5A3727A8FE0}"/>
              </a:ext>
            </a:extLst>
          </p:cNvPr>
          <p:cNvPicPr>
            <a:picLocks noChangeAspect="1"/>
          </p:cNvPicPr>
          <p:nvPr/>
        </p:nvPicPr>
        <p:blipFill>
          <a:blip r:embed="rId4"/>
          <a:stretch>
            <a:fillRect/>
          </a:stretch>
        </p:blipFill>
        <p:spPr>
          <a:xfrm>
            <a:off x="-2106" y="15595"/>
            <a:ext cx="9784674" cy="6655643"/>
          </a:xfrm>
          <a:prstGeom prst="rect">
            <a:avLst/>
          </a:prstGeom>
        </p:spPr>
      </p:pic>
      <p:sp>
        <p:nvSpPr>
          <p:cNvPr id="17" name="Rectangle: Rounded Corners 16">
            <a:extLst>
              <a:ext uri="{FF2B5EF4-FFF2-40B4-BE49-F238E27FC236}">
                <a16:creationId xmlns:a16="http://schemas.microsoft.com/office/drawing/2014/main" id="{C44A9C8D-EAEB-44A0-AB95-611DBE11C3F3}"/>
              </a:ext>
            </a:extLst>
          </p:cNvPr>
          <p:cNvSpPr/>
          <p:nvPr/>
        </p:nvSpPr>
        <p:spPr>
          <a:xfrm>
            <a:off x="157884" y="308372"/>
            <a:ext cx="3171990" cy="609642"/>
          </a:xfrm>
          <a:prstGeom prst="roundRect">
            <a:avLst/>
          </a:prstGeom>
          <a:solidFill>
            <a:srgbClr val="92D050"/>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b="1" dirty="0" smtClean="0">
                <a:solidFill>
                  <a:schemeClr val="tx1"/>
                </a:solidFill>
                <a:latin typeface="XCCW Joined 19a"/>
                <a:cs typeface="Arial"/>
              </a:rPr>
              <a:t>Spring Two: </a:t>
            </a:r>
            <a:r>
              <a:rPr lang="en-GB" sz="1000" b="1" dirty="0">
                <a:solidFill>
                  <a:schemeClr val="tx1"/>
                </a:solidFill>
                <a:latin typeface="XCCW Joined 19a"/>
                <a:cs typeface="Arial"/>
              </a:rPr>
              <a:t>Norman Conquests</a:t>
            </a:r>
            <a:endParaRPr lang="en-GB" sz="1000" b="1" dirty="0">
              <a:solidFill>
                <a:schemeClr val="tx1"/>
              </a:solidFill>
              <a:latin typeface="XCCW Joined 19a" panose="03050602040000000000" pitchFamily="66" charset="0"/>
              <a:cs typeface="Arial" panose="020B0604020202020204" pitchFamily="34" charset="0"/>
            </a:endParaRPr>
          </a:p>
        </p:txBody>
      </p:sp>
      <p:sp>
        <p:nvSpPr>
          <p:cNvPr id="9" name="Rectangle: Rounded Corners 8">
            <a:extLst>
              <a:ext uri="{FF2B5EF4-FFF2-40B4-BE49-F238E27FC236}">
                <a16:creationId xmlns:a16="http://schemas.microsoft.com/office/drawing/2014/main" id="{5C69FB0E-9C17-4855-B6D2-6787AFA57D25}"/>
              </a:ext>
            </a:extLst>
          </p:cNvPr>
          <p:cNvSpPr/>
          <p:nvPr/>
        </p:nvSpPr>
        <p:spPr>
          <a:xfrm>
            <a:off x="160269" y="938789"/>
            <a:ext cx="3187200" cy="3013548"/>
          </a:xfrm>
          <a:prstGeom prst="roundRect">
            <a:avLst/>
          </a:prstGeom>
          <a:solidFill>
            <a:srgbClr val="FFD966"/>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tIns="45720" rIns="46800" bIns="45720" numCol="1" rtlCol="0" anchor="t" anchorCtr="0"/>
          <a:lstStyle/>
          <a:p>
            <a:r>
              <a:rPr lang="en-GB" sz="800" b="1" u="sng" dirty="0">
                <a:solidFill>
                  <a:schemeClr val="tx1"/>
                </a:solidFill>
                <a:latin typeface="XCCW Joined 19a" panose="03050602040000000000" pitchFamily="66" charset="0"/>
                <a:cs typeface="Arial" panose="020B0604020202020204" pitchFamily="34" charset="0"/>
              </a:rPr>
              <a:t>Key Questions</a:t>
            </a:r>
          </a:p>
          <a:p>
            <a:endParaRPr lang="en-GB" sz="800" b="1" u="sng" dirty="0">
              <a:solidFill>
                <a:schemeClr val="tx1"/>
              </a:solidFill>
              <a:latin typeface="XCCW Joined 19a" panose="03050602040000000000" pitchFamily="66" charset="0"/>
              <a:cs typeface="Arial" panose="020B0604020202020204" pitchFamily="34" charset="0"/>
            </a:endParaRPr>
          </a:p>
          <a:p>
            <a:pPr marL="171450" indent="-171450">
              <a:buFont typeface="Arial"/>
              <a:buChar char="•"/>
            </a:pPr>
            <a:r>
              <a:rPr lang="en-GB" sz="1050" b="1" dirty="0">
                <a:solidFill>
                  <a:schemeClr val="tx1"/>
                </a:solidFill>
                <a:latin typeface="XCCW Joined 19a" panose="03050602040000000000" pitchFamily="66" charset="0"/>
                <a:ea typeface="+mn-lt"/>
                <a:cs typeface="+mn-lt"/>
              </a:rPr>
              <a:t>Did any King possess ‘the divine right’ to rule? </a:t>
            </a:r>
          </a:p>
          <a:p>
            <a:pPr marL="171450" indent="-171450">
              <a:buFont typeface="Arial"/>
              <a:buChar char="•"/>
            </a:pPr>
            <a:r>
              <a:rPr lang="en-GB" sz="1050" b="1" dirty="0">
                <a:solidFill>
                  <a:schemeClr val="tx1"/>
                </a:solidFill>
                <a:latin typeface="XCCW Joined 19a" panose="03050602040000000000" pitchFamily="66" charset="0"/>
                <a:ea typeface="+mn-lt"/>
                <a:cs typeface="+mn-lt"/>
              </a:rPr>
              <a:t>Why was the Battle of Hastings so important for British History? </a:t>
            </a:r>
          </a:p>
          <a:p>
            <a:pPr marL="171450" indent="-171450">
              <a:buFont typeface="Arial"/>
              <a:buChar char="•"/>
            </a:pPr>
            <a:r>
              <a:rPr lang="en-GB" sz="1050" b="1" dirty="0">
                <a:solidFill>
                  <a:schemeClr val="tx1"/>
                </a:solidFill>
                <a:latin typeface="XCCW Joined 19a" panose="03050602040000000000" pitchFamily="66" charset="0"/>
                <a:ea typeface="+mn-lt"/>
                <a:cs typeface="+mn-lt"/>
              </a:rPr>
              <a:t>What was the most important Norman legacy?</a:t>
            </a:r>
          </a:p>
          <a:p>
            <a:pPr marL="171450" indent="-171450">
              <a:buFont typeface="Arial"/>
              <a:buChar char="•"/>
            </a:pPr>
            <a:r>
              <a:rPr lang="en-GB" sz="1050" b="1" dirty="0">
                <a:solidFill>
                  <a:schemeClr val="tx1"/>
                </a:solidFill>
                <a:latin typeface="XCCW Joined 19a" panose="03050602040000000000" pitchFamily="66" charset="0"/>
                <a:ea typeface="+mn-lt"/>
                <a:cs typeface="+mn-lt"/>
              </a:rPr>
              <a:t>Why did Harold lose the battle of Hastings? </a:t>
            </a:r>
          </a:p>
          <a:p>
            <a:pPr marL="171450" indent="-171450">
              <a:buFont typeface="Arial"/>
              <a:buChar char="•"/>
            </a:pPr>
            <a:r>
              <a:rPr lang="en-GB" sz="1050" b="1" dirty="0">
                <a:solidFill>
                  <a:schemeClr val="tx1"/>
                </a:solidFill>
                <a:latin typeface="XCCW Joined 19a" panose="03050602040000000000" pitchFamily="66" charset="0"/>
                <a:ea typeface="+mn-lt"/>
                <a:cs typeface="+mn-lt"/>
              </a:rPr>
              <a:t>Was William the Conqueror a Democrat or a Dictator?</a:t>
            </a:r>
          </a:p>
          <a:p>
            <a:pPr marL="171450" indent="-171450">
              <a:buFont typeface="Arial"/>
              <a:buChar char="•"/>
            </a:pPr>
            <a:r>
              <a:rPr lang="en-GB" sz="1050" b="1" dirty="0">
                <a:solidFill>
                  <a:schemeClr val="tx1"/>
                </a:solidFill>
                <a:latin typeface="XCCW Joined 19a" panose="03050602040000000000" pitchFamily="66" charset="0"/>
                <a:ea typeface="+mn-lt"/>
                <a:cs typeface="+mn-lt"/>
              </a:rPr>
              <a:t>Are elements of the Feudal system still apparent today?</a:t>
            </a:r>
          </a:p>
          <a:p>
            <a:pPr marL="171450" indent="-171450">
              <a:buFont typeface="Arial"/>
              <a:buChar char="•"/>
            </a:pPr>
            <a:r>
              <a:rPr lang="en-GB" sz="1050" b="1" dirty="0">
                <a:solidFill>
                  <a:schemeClr val="tx1"/>
                </a:solidFill>
                <a:latin typeface="XCCW Joined 19a" panose="03050602040000000000" pitchFamily="66" charset="0"/>
                <a:ea typeface="+mn-lt"/>
                <a:cs typeface="+mn-lt"/>
              </a:rPr>
              <a:t>What is the legacy of the Domesday book?</a:t>
            </a:r>
            <a:endParaRPr lang="en-GB" sz="1050" b="1" dirty="0">
              <a:solidFill>
                <a:schemeClr val="tx1"/>
              </a:solidFill>
              <a:latin typeface="XCCW Joined 19a" panose="03050602040000000000" pitchFamily="66" charset="0"/>
              <a:cs typeface="Calibri"/>
            </a:endParaRPr>
          </a:p>
        </p:txBody>
      </p:sp>
      <p:pic>
        <p:nvPicPr>
          <p:cNvPr id="38" name="Picture 37">
            <a:extLst>
              <a:ext uri="{FF2B5EF4-FFF2-40B4-BE49-F238E27FC236}">
                <a16:creationId xmlns:a16="http://schemas.microsoft.com/office/drawing/2014/main" id="{08736F5D-EE46-4AF3-9193-9A935B671314}"/>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9108999" y="239907"/>
            <a:ext cx="613415" cy="558144"/>
          </a:xfrm>
          <a:prstGeom prst="rect">
            <a:avLst/>
          </a:prstGeom>
        </p:spPr>
      </p:pic>
      <p:graphicFrame>
        <p:nvGraphicFramePr>
          <p:cNvPr id="12" name="Table 12">
            <a:extLst>
              <a:ext uri="{FF2B5EF4-FFF2-40B4-BE49-F238E27FC236}">
                <a16:creationId xmlns:a16="http://schemas.microsoft.com/office/drawing/2014/main" id="{1801205A-DE9C-44AE-B6A6-0055B596C009}"/>
              </a:ext>
            </a:extLst>
          </p:cNvPr>
          <p:cNvGraphicFramePr>
            <a:graphicFrameLocks noGrp="1"/>
          </p:cNvGraphicFramePr>
          <p:nvPr>
            <p:extLst>
              <p:ext uri="{D42A27DB-BD31-4B8C-83A1-F6EECF244321}">
                <p14:modId xmlns:p14="http://schemas.microsoft.com/office/powerpoint/2010/main" val="388632469"/>
              </p:ext>
            </p:extLst>
          </p:nvPr>
        </p:nvGraphicFramePr>
        <p:xfrm>
          <a:off x="3484909" y="1753028"/>
          <a:ext cx="6179128" cy="3607781"/>
        </p:xfrm>
        <a:graphic>
          <a:graphicData uri="http://schemas.openxmlformats.org/drawingml/2006/table">
            <a:tbl>
              <a:tblPr firstRow="1" bandRow="1">
                <a:tableStyleId>{5C22544A-7EE6-4342-B048-85BDC9FD1C3A}</a:tableStyleId>
              </a:tblPr>
              <a:tblGrid>
                <a:gridCol w="3089564">
                  <a:extLst>
                    <a:ext uri="{9D8B030D-6E8A-4147-A177-3AD203B41FA5}">
                      <a16:colId xmlns:a16="http://schemas.microsoft.com/office/drawing/2014/main" val="1757014557"/>
                    </a:ext>
                  </a:extLst>
                </a:gridCol>
                <a:gridCol w="3089564">
                  <a:extLst>
                    <a:ext uri="{9D8B030D-6E8A-4147-A177-3AD203B41FA5}">
                      <a16:colId xmlns:a16="http://schemas.microsoft.com/office/drawing/2014/main" val="3109821636"/>
                    </a:ext>
                  </a:extLst>
                </a:gridCol>
              </a:tblGrid>
              <a:tr h="3607781">
                <a:tc>
                  <a:txBody>
                    <a:bodyPr/>
                    <a:lstStyle/>
                    <a:p>
                      <a:pPr marL="285750" lvl="0" indent="-285750" algn="l">
                        <a:lnSpc>
                          <a:spcPct val="100000"/>
                        </a:lnSpc>
                        <a:spcBef>
                          <a:spcPts val="0"/>
                        </a:spcBef>
                        <a:spcAft>
                          <a:spcPts val="0"/>
                        </a:spcAft>
                        <a:buFont typeface="Arial"/>
                        <a:buChar char="•"/>
                      </a:pPr>
                      <a:r>
                        <a:rPr lang="en-GB" sz="900" b="0" i="0" u="none" strike="noStrike" noProof="0" dirty="0">
                          <a:solidFill>
                            <a:schemeClr val="tx1"/>
                          </a:solidFill>
                          <a:latin typeface="XCCW Joined 19a" panose="03050602040000000000" pitchFamily="66" charset="0"/>
                        </a:rPr>
                        <a:t>William of Normandy is mostly known by his nickname William the Conqueror.</a:t>
                      </a:r>
                    </a:p>
                    <a:p>
                      <a:pPr marL="285750" lvl="0" indent="-285750" algn="l">
                        <a:lnSpc>
                          <a:spcPct val="100000"/>
                        </a:lnSpc>
                        <a:spcBef>
                          <a:spcPts val="0"/>
                        </a:spcBef>
                        <a:spcAft>
                          <a:spcPts val="0"/>
                        </a:spcAft>
                        <a:buFont typeface="Arial"/>
                        <a:buChar char="•"/>
                      </a:pPr>
                      <a:endParaRPr lang="en-GB" sz="900" b="0" i="0" u="none" strike="noStrike" noProof="0" dirty="0">
                        <a:solidFill>
                          <a:schemeClr val="tx1"/>
                        </a:solidFill>
                        <a:latin typeface="XCCW Joined 19a" panose="03050602040000000000" pitchFamily="66" charset="0"/>
                      </a:endParaRPr>
                    </a:p>
                    <a:p>
                      <a:pPr marL="285750" lvl="0" indent="-285750" algn="l">
                        <a:lnSpc>
                          <a:spcPct val="100000"/>
                        </a:lnSpc>
                        <a:spcBef>
                          <a:spcPts val="0"/>
                        </a:spcBef>
                        <a:spcAft>
                          <a:spcPts val="0"/>
                        </a:spcAft>
                        <a:buFont typeface="Arial"/>
                        <a:buChar char="•"/>
                      </a:pPr>
                      <a:r>
                        <a:rPr lang="en-GB" sz="900" b="1" i="0" u="none" strike="noStrike" noProof="0" dirty="0">
                          <a:solidFill>
                            <a:schemeClr val="tx1"/>
                          </a:solidFill>
                          <a:latin typeface="XCCW Joined 19a" panose="03050602040000000000" pitchFamily="66" charset="0"/>
                        </a:rPr>
                        <a:t>The Battle of Stamford Bridge between the English and the Norwegians is considered by some historians to mark the end of the Viking Age</a:t>
                      </a:r>
                      <a:r>
                        <a:rPr lang="en-GB" sz="900" b="0" i="0" u="none" strike="noStrike" noProof="0" dirty="0">
                          <a:solidFill>
                            <a:schemeClr val="tx1"/>
                          </a:solidFill>
                          <a:latin typeface="XCCW Joined 19a" panose="03050602040000000000" pitchFamily="66" charset="0"/>
                        </a:rPr>
                        <a:t>.</a:t>
                      </a:r>
                    </a:p>
                    <a:p>
                      <a:pPr marL="285750" lvl="0" indent="-285750" algn="l">
                        <a:lnSpc>
                          <a:spcPct val="100000"/>
                        </a:lnSpc>
                        <a:spcBef>
                          <a:spcPts val="0"/>
                        </a:spcBef>
                        <a:spcAft>
                          <a:spcPts val="0"/>
                        </a:spcAft>
                        <a:buFont typeface="Arial"/>
                        <a:buChar char="•"/>
                      </a:pPr>
                      <a:endParaRPr lang="en-GB" sz="900" b="0" i="0" u="none" strike="noStrike" noProof="0" dirty="0">
                        <a:solidFill>
                          <a:schemeClr val="tx1"/>
                        </a:solidFill>
                        <a:latin typeface="XCCW Joined 19a" panose="03050602040000000000" pitchFamily="66" charset="0"/>
                      </a:endParaRPr>
                    </a:p>
                    <a:p>
                      <a:pPr marL="285750" lvl="0" indent="-285750" algn="l">
                        <a:lnSpc>
                          <a:spcPct val="100000"/>
                        </a:lnSpc>
                        <a:spcBef>
                          <a:spcPts val="0"/>
                        </a:spcBef>
                        <a:spcAft>
                          <a:spcPts val="0"/>
                        </a:spcAft>
                        <a:buFont typeface="Arial"/>
                        <a:buChar char="•"/>
                      </a:pPr>
                      <a:r>
                        <a:rPr lang="en-GB" sz="900" b="0" i="0" u="none" strike="noStrike" noProof="0" dirty="0">
                          <a:solidFill>
                            <a:schemeClr val="tx1"/>
                          </a:solidFill>
                          <a:latin typeface="XCCW Joined 19a" panose="03050602040000000000" pitchFamily="66" charset="0"/>
                        </a:rPr>
                        <a:t>Norman rule had a lasting effect in England. Many English nobles left the country fleeing to Ireland, Scotland, and the Scandinavian countries. The Normans instituted many new laws and brought the French culture with them</a:t>
                      </a:r>
                    </a:p>
                    <a:p>
                      <a:pPr marL="285750" lvl="0" indent="-285750" algn="l">
                        <a:lnSpc>
                          <a:spcPct val="100000"/>
                        </a:lnSpc>
                        <a:spcBef>
                          <a:spcPts val="0"/>
                        </a:spcBef>
                        <a:spcAft>
                          <a:spcPts val="0"/>
                        </a:spcAft>
                        <a:buFont typeface="Arial"/>
                        <a:buChar char="•"/>
                      </a:pPr>
                      <a:endParaRPr lang="en-GB" sz="900" b="0" i="0" u="none" strike="noStrike" noProof="0" dirty="0">
                        <a:solidFill>
                          <a:schemeClr val="tx1"/>
                        </a:solidFill>
                        <a:latin typeface="XCCW Joined 19a" panose="03050602040000000000" pitchFamily="66" charset="0"/>
                      </a:endParaRPr>
                    </a:p>
                    <a:p>
                      <a:pPr marL="285750" lvl="0" indent="-285750" algn="l">
                        <a:lnSpc>
                          <a:spcPct val="100000"/>
                        </a:lnSpc>
                        <a:spcBef>
                          <a:spcPts val="0"/>
                        </a:spcBef>
                        <a:spcAft>
                          <a:spcPts val="0"/>
                        </a:spcAft>
                        <a:buFont typeface="Arial"/>
                        <a:buChar char="•"/>
                      </a:pPr>
                      <a:r>
                        <a:rPr lang="en-GB" sz="900" b="1" i="0" u="none" strike="noStrike" noProof="0" dirty="0">
                          <a:solidFill>
                            <a:schemeClr val="tx1"/>
                          </a:solidFill>
                          <a:latin typeface="XCCW Joined 19a" panose="03050602040000000000" pitchFamily="66" charset="0"/>
                        </a:rPr>
                        <a:t>The Domesday Book was a complete written record of property ownership across England, and was completed in less than a year. At the time it was called the Winchester Book, but later became better known as the Domesday Book.</a:t>
                      </a:r>
                    </a:p>
                  </a:txBody>
                  <a:tcPr>
                    <a:solidFill>
                      <a:schemeClr val="accent6">
                        <a:lumMod val="20000"/>
                        <a:lumOff val="80000"/>
                      </a:schemeClr>
                    </a:solidFill>
                  </a:tcPr>
                </a:tc>
                <a:tc>
                  <a:txBody>
                    <a:bodyPr/>
                    <a:lstStyle/>
                    <a:p>
                      <a:pPr marL="171450" lvl="0" indent="-171450">
                        <a:buFont typeface="Arial"/>
                        <a:buChar char="•"/>
                      </a:pPr>
                      <a:r>
                        <a:rPr lang="en-GB" sz="900" b="1" i="0" u="none" strike="noStrike" noProof="0" dirty="0">
                          <a:solidFill>
                            <a:schemeClr val="tx1"/>
                          </a:solidFill>
                          <a:latin typeface="XCCW Joined 19a" panose="03050602040000000000" pitchFamily="66" charset="0"/>
                        </a:rPr>
                        <a:t>The Normans ruled England for about 300 years.</a:t>
                      </a:r>
                    </a:p>
                    <a:p>
                      <a:pPr marL="171450" lvl="0" indent="-171450">
                        <a:buFont typeface="Arial"/>
                        <a:buChar char="•"/>
                      </a:pPr>
                      <a:endParaRPr lang="en-GB" sz="900" b="1" i="0" u="none" strike="noStrike" noProof="0" dirty="0">
                        <a:solidFill>
                          <a:schemeClr val="tx1"/>
                        </a:solidFill>
                        <a:latin typeface="XCCW Joined 19a" panose="03050602040000000000" pitchFamily="66" charset="0"/>
                      </a:endParaRPr>
                    </a:p>
                    <a:p>
                      <a:pPr marL="171450" lvl="0" indent="-171450">
                        <a:buFont typeface="Arial"/>
                        <a:buChar char="•"/>
                      </a:pPr>
                      <a:r>
                        <a:rPr lang="en-GB" sz="900" b="0" i="0" u="none" strike="noStrike" noProof="0" dirty="0">
                          <a:solidFill>
                            <a:schemeClr val="tx1"/>
                          </a:solidFill>
                          <a:latin typeface="XCCW Joined 19a" panose="03050602040000000000" pitchFamily="66" charset="0"/>
                        </a:rPr>
                        <a:t>The elite English troops of King Harold II were called the housecarls.</a:t>
                      </a:r>
                    </a:p>
                    <a:p>
                      <a:pPr marL="171450" lvl="0" indent="-171450">
                        <a:buFont typeface="Arial"/>
                        <a:buChar char="•"/>
                      </a:pPr>
                      <a:endParaRPr lang="en-GB" sz="900" b="0" i="0" u="none" strike="noStrike" noProof="0" dirty="0">
                        <a:solidFill>
                          <a:schemeClr val="tx1"/>
                        </a:solidFill>
                        <a:latin typeface="XCCW Joined 19a" panose="03050602040000000000" pitchFamily="66" charset="0"/>
                      </a:endParaRPr>
                    </a:p>
                    <a:p>
                      <a:pPr marL="171450" lvl="0" indent="-171450">
                        <a:buFont typeface="Arial"/>
                        <a:buChar char="•"/>
                      </a:pPr>
                      <a:r>
                        <a:rPr lang="en-GB" sz="900" b="1" i="0" u="none" strike="noStrike" noProof="0" dirty="0">
                          <a:solidFill>
                            <a:schemeClr val="tx1"/>
                          </a:solidFill>
                          <a:latin typeface="XCCW Joined 19a" panose="03050602040000000000" pitchFamily="66" charset="0"/>
                        </a:rPr>
                        <a:t>The Normans invaded England in 1066 because they wanted to have Norman king in England after the Anglo-Saxon king died.</a:t>
                      </a:r>
                    </a:p>
                    <a:p>
                      <a:pPr marL="171450" lvl="0" indent="-171450">
                        <a:buFont typeface="Arial"/>
                        <a:buChar char="•"/>
                      </a:pPr>
                      <a:endParaRPr lang="en-GB" sz="900" b="1" i="0" u="none" strike="noStrike" noProof="0" dirty="0">
                        <a:solidFill>
                          <a:schemeClr val="tx1"/>
                        </a:solidFill>
                        <a:latin typeface="XCCW Joined 19a" panose="03050602040000000000" pitchFamily="66" charset="0"/>
                      </a:endParaRPr>
                    </a:p>
                    <a:p>
                      <a:pPr marL="171450" lvl="0" indent="-171450">
                        <a:buFont typeface="Arial"/>
                        <a:buChar char="•"/>
                      </a:pPr>
                      <a:r>
                        <a:rPr lang="en-GB" sz="900" b="1" i="1" u="none" strike="noStrike" noProof="0" dirty="0">
                          <a:solidFill>
                            <a:schemeClr val="tx1"/>
                          </a:solidFill>
                          <a:latin typeface="XCCW Joined 19a" panose="03050602040000000000" pitchFamily="66" charset="0"/>
                        </a:rPr>
                        <a:t>The Bayeux Tapestry is a large piece of embroidery that shows scenes from the Norman Conquest.</a:t>
                      </a:r>
                      <a:endParaRPr lang="en-GB" sz="900" b="1" i="0" u="none" strike="noStrike" noProof="0" dirty="0">
                        <a:solidFill>
                          <a:schemeClr val="tx1"/>
                        </a:solidFill>
                        <a:latin typeface="XCCW Joined 19a" panose="03050602040000000000" pitchFamily="66" charset="0"/>
                      </a:endParaRPr>
                    </a:p>
                    <a:p>
                      <a:pPr marL="171450" lvl="0" indent="-171450">
                        <a:buFont typeface="Arial"/>
                        <a:buChar char="•"/>
                      </a:pPr>
                      <a:endParaRPr lang="en-GB" sz="900" b="1" i="0" u="none" strike="noStrike" noProof="0" dirty="0">
                        <a:solidFill>
                          <a:schemeClr val="tx1"/>
                        </a:solidFill>
                        <a:latin typeface="XCCW Joined 19a" panose="03050602040000000000" pitchFamily="66" charset="0"/>
                      </a:endParaRPr>
                    </a:p>
                    <a:p>
                      <a:pPr marL="171450" lvl="0" indent="-171450">
                        <a:buFont typeface="Arial"/>
                        <a:buChar char="•"/>
                      </a:pPr>
                      <a:r>
                        <a:rPr lang="en-GB" sz="900" b="1" i="0" u="none" strike="noStrike" noProof="0" dirty="0">
                          <a:solidFill>
                            <a:schemeClr val="tx1"/>
                          </a:solidFill>
                          <a:latin typeface="XCCW Joined 19a" panose="03050602040000000000" pitchFamily="66" charset="0"/>
                        </a:rPr>
                        <a:t>William decided to fight Harold for the crown. He gathered about 5,000 knights on the coast of Normandy, directly across the English Channel from England. His army landed in England on September 28.</a:t>
                      </a:r>
                    </a:p>
                    <a:p>
                      <a:pPr marL="171450" lvl="0" indent="-171450">
                        <a:buFont typeface="Arial"/>
                        <a:buChar char="•"/>
                      </a:pPr>
                      <a:endParaRPr lang="en-GB" sz="900" b="0" i="0" u="none" strike="noStrike" noProof="0" dirty="0">
                        <a:solidFill>
                          <a:schemeClr val="tx1"/>
                        </a:solidFill>
                        <a:latin typeface="XCCW Joined 19a" panose="03050602040000000000" pitchFamily="66" charset="0"/>
                      </a:endParaRPr>
                    </a:p>
                  </a:txBody>
                  <a:tcPr>
                    <a:solidFill>
                      <a:schemeClr val="accent6">
                        <a:lumMod val="20000"/>
                        <a:lumOff val="80000"/>
                      </a:schemeClr>
                    </a:solidFill>
                  </a:tcPr>
                </a:tc>
                <a:extLst>
                  <a:ext uri="{0D108BD9-81ED-4DB2-BD59-A6C34878D82A}">
                    <a16:rowId xmlns:a16="http://schemas.microsoft.com/office/drawing/2014/main" val="881686096"/>
                  </a:ext>
                </a:extLst>
              </a:tr>
            </a:tbl>
          </a:graphicData>
        </a:graphic>
      </p:graphicFrame>
      <p:sp>
        <p:nvSpPr>
          <p:cNvPr id="30" name="Rectangle: Rounded Corners 29">
            <a:extLst>
              <a:ext uri="{FF2B5EF4-FFF2-40B4-BE49-F238E27FC236}">
                <a16:creationId xmlns:a16="http://schemas.microsoft.com/office/drawing/2014/main" id="{F84DA11F-859B-427A-BBE1-EF1F9070D2F5}"/>
              </a:ext>
            </a:extLst>
          </p:cNvPr>
          <p:cNvSpPr/>
          <p:nvPr/>
        </p:nvSpPr>
        <p:spPr>
          <a:xfrm>
            <a:off x="3449715" y="1325728"/>
            <a:ext cx="6211190" cy="410623"/>
          </a:xfrm>
          <a:prstGeom prst="roundRect">
            <a:avLst/>
          </a:prstGeom>
          <a:solidFill>
            <a:srgbClr val="92D050"/>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b="1" dirty="0">
                <a:solidFill>
                  <a:schemeClr val="tx1"/>
                </a:solidFill>
                <a:latin typeface="XCCW Joined 19a"/>
                <a:cs typeface="Arial"/>
              </a:rPr>
              <a:t>Top Norman Facts!</a:t>
            </a:r>
            <a:endParaRPr lang="en-GB" sz="1600" b="1" dirty="0">
              <a:solidFill>
                <a:schemeClr val="tx1"/>
              </a:solidFill>
              <a:latin typeface="XCCW Joined 19a" panose="03050602040000000000" pitchFamily="66" charset="0"/>
              <a:cs typeface="Arial" panose="020B0604020202020204" pitchFamily="34" charset="0"/>
            </a:endParaRPr>
          </a:p>
        </p:txBody>
      </p:sp>
      <p:sp>
        <p:nvSpPr>
          <p:cNvPr id="13" name="TextBox 12">
            <a:extLst>
              <a:ext uri="{FF2B5EF4-FFF2-40B4-BE49-F238E27FC236}">
                <a16:creationId xmlns:a16="http://schemas.microsoft.com/office/drawing/2014/main" id="{619CC3FC-F1D8-4BBE-B866-10ECF20C2AB0}"/>
              </a:ext>
            </a:extLst>
          </p:cNvPr>
          <p:cNvSpPr txBox="1"/>
          <p:nvPr/>
        </p:nvSpPr>
        <p:spPr>
          <a:xfrm>
            <a:off x="3729762" y="313422"/>
            <a:ext cx="4032805" cy="861774"/>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solidFill>
                  <a:srgbClr val="111111"/>
                </a:solidFill>
                <a:latin typeface="XCCW Joined 19a" panose="03050602040000000000" pitchFamily="66" charset="0"/>
                <a:cs typeface="Calibri Light"/>
              </a:rPr>
              <a:t>Bayeux Tapestry</a:t>
            </a:r>
          </a:p>
          <a:p>
            <a:r>
              <a:rPr lang="en-US" sz="1000" b="1" dirty="0">
                <a:solidFill>
                  <a:srgbClr val="111111"/>
                </a:solidFill>
                <a:latin typeface="XCCW Joined 19a" panose="03050602040000000000" pitchFamily="66" charset="0"/>
                <a:cs typeface="Calibri Light"/>
              </a:rPr>
              <a:t>an embroidered cloth, about 70 </a:t>
            </a:r>
            <a:r>
              <a:rPr lang="en-US" sz="1000" b="1" dirty="0" err="1">
                <a:solidFill>
                  <a:srgbClr val="111111"/>
                </a:solidFill>
                <a:latin typeface="XCCW Joined 19a" panose="03050602040000000000" pitchFamily="66" charset="0"/>
                <a:cs typeface="Calibri Light"/>
              </a:rPr>
              <a:t>metres</a:t>
            </a:r>
            <a:r>
              <a:rPr lang="en-US" sz="1000" b="1" dirty="0">
                <a:solidFill>
                  <a:srgbClr val="111111"/>
                </a:solidFill>
                <a:latin typeface="XCCW Joined 19a" panose="03050602040000000000" pitchFamily="66" charset="0"/>
                <a:cs typeface="Calibri Light"/>
              </a:rPr>
              <a:t> (230 feet) long, illustrating events leading up to the Norman Conquest and made between 1066 and 1077 for the bishop of Bayeux in Normandy</a:t>
            </a:r>
            <a:endParaRPr lang="en-US" sz="1000" b="1" dirty="0">
              <a:latin typeface="XCCW Joined 19a" panose="03050602040000000000" pitchFamily="66" charset="0"/>
              <a:cs typeface="Calibri Light"/>
            </a:endParaRPr>
          </a:p>
        </p:txBody>
      </p:sp>
      <p:pic>
        <p:nvPicPr>
          <p:cNvPr id="14" name="Picture 15" descr="A picture containing text&#10;&#10;Description automatically generated">
            <a:extLst>
              <a:ext uri="{FF2B5EF4-FFF2-40B4-BE49-F238E27FC236}">
                <a16:creationId xmlns:a16="http://schemas.microsoft.com/office/drawing/2014/main" id="{81E5373E-340D-42D4-9D17-E61D8C399837}"/>
              </a:ext>
            </a:extLst>
          </p:cNvPr>
          <p:cNvPicPr>
            <a:picLocks noChangeAspect="1"/>
          </p:cNvPicPr>
          <p:nvPr/>
        </p:nvPicPr>
        <p:blipFill>
          <a:blip r:embed="rId4"/>
          <a:stretch>
            <a:fillRect/>
          </a:stretch>
        </p:blipFill>
        <p:spPr>
          <a:xfrm>
            <a:off x="7495867" y="357924"/>
            <a:ext cx="1864443" cy="870279"/>
          </a:xfrm>
          <a:prstGeom prst="rect">
            <a:avLst/>
          </a:prstGeom>
        </p:spPr>
      </p:pic>
      <p:pic>
        <p:nvPicPr>
          <p:cNvPr id="33" name="Picture 32" descr="A picture containing text, doll&#10;&#10;Description automatically generated">
            <a:extLst>
              <a:ext uri="{FF2B5EF4-FFF2-40B4-BE49-F238E27FC236}">
                <a16:creationId xmlns:a16="http://schemas.microsoft.com/office/drawing/2014/main" id="{514724B7-EADE-4AC4-8420-D1B04A12788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9119226" y="239906"/>
            <a:ext cx="613415" cy="558144"/>
          </a:xfrm>
          <a:prstGeom prst="rect">
            <a:avLst/>
          </a:prstGeom>
        </p:spPr>
      </p:pic>
      <p:sp>
        <p:nvSpPr>
          <p:cNvPr id="22" name="Rectangle: Rounded Corners 21">
            <a:extLst>
              <a:ext uri="{FF2B5EF4-FFF2-40B4-BE49-F238E27FC236}">
                <a16:creationId xmlns:a16="http://schemas.microsoft.com/office/drawing/2014/main" id="{A5F83416-17BC-46D7-8D97-F41E2BA92ED3}"/>
              </a:ext>
            </a:extLst>
          </p:cNvPr>
          <p:cNvSpPr/>
          <p:nvPr/>
        </p:nvSpPr>
        <p:spPr>
          <a:xfrm>
            <a:off x="157884" y="5571046"/>
            <a:ext cx="9505895" cy="1081354"/>
          </a:xfrm>
          <a:prstGeom prst="roundRect">
            <a:avLst/>
          </a:prstGeom>
          <a:solidFill>
            <a:srgbClr val="92D050"/>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sz="1400" b="1" dirty="0">
              <a:solidFill>
                <a:schemeClr val="tx1"/>
              </a:solidFill>
              <a:latin typeface="Segoe UI"/>
              <a:cs typeface="Segoe UI"/>
            </a:endParaRPr>
          </a:p>
        </p:txBody>
      </p:sp>
      <p:pic>
        <p:nvPicPr>
          <p:cNvPr id="3" name="Picture 7" descr="A picture containing text, indoor&#10;&#10;Description automatically generated">
            <a:extLst>
              <a:ext uri="{FF2B5EF4-FFF2-40B4-BE49-F238E27FC236}">
                <a16:creationId xmlns:a16="http://schemas.microsoft.com/office/drawing/2014/main" id="{CC90EB59-2A36-4973-984B-3CFF110551F3}"/>
              </a:ext>
            </a:extLst>
          </p:cNvPr>
          <p:cNvPicPr>
            <a:picLocks noChangeAspect="1"/>
          </p:cNvPicPr>
          <p:nvPr/>
        </p:nvPicPr>
        <p:blipFill>
          <a:blip r:embed="rId6"/>
          <a:stretch>
            <a:fillRect/>
          </a:stretch>
        </p:blipFill>
        <p:spPr>
          <a:xfrm>
            <a:off x="156102" y="4101605"/>
            <a:ext cx="1472462" cy="1205653"/>
          </a:xfrm>
          <a:prstGeom prst="rect">
            <a:avLst/>
          </a:prstGeom>
        </p:spPr>
      </p:pic>
      <p:pic>
        <p:nvPicPr>
          <p:cNvPr id="8" name="Picture 9" descr="Diagram, engineering drawing&#10;&#10;Description automatically generated">
            <a:extLst>
              <a:ext uri="{FF2B5EF4-FFF2-40B4-BE49-F238E27FC236}">
                <a16:creationId xmlns:a16="http://schemas.microsoft.com/office/drawing/2014/main" id="{4A6A1D83-EF56-4FD8-9DA9-F41C94051339}"/>
              </a:ext>
            </a:extLst>
          </p:cNvPr>
          <p:cNvPicPr>
            <a:picLocks noChangeAspect="1"/>
          </p:cNvPicPr>
          <p:nvPr/>
        </p:nvPicPr>
        <p:blipFill>
          <a:blip r:embed="rId7"/>
          <a:stretch>
            <a:fillRect/>
          </a:stretch>
        </p:blipFill>
        <p:spPr>
          <a:xfrm>
            <a:off x="1753292" y="4100504"/>
            <a:ext cx="1597610" cy="1217487"/>
          </a:xfrm>
          <a:prstGeom prst="rect">
            <a:avLst/>
          </a:prstGeom>
        </p:spPr>
      </p:pic>
      <p:sp>
        <p:nvSpPr>
          <p:cNvPr id="10" name="TextBox 9">
            <a:extLst>
              <a:ext uri="{FF2B5EF4-FFF2-40B4-BE49-F238E27FC236}">
                <a16:creationId xmlns:a16="http://schemas.microsoft.com/office/drawing/2014/main" id="{DCDAC8EB-3FEE-40D4-BB8B-121B004BB8BA}"/>
              </a:ext>
            </a:extLst>
          </p:cNvPr>
          <p:cNvSpPr txBox="1"/>
          <p:nvPr/>
        </p:nvSpPr>
        <p:spPr>
          <a:xfrm>
            <a:off x="310411" y="5626473"/>
            <a:ext cx="1732385"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b="1" dirty="0">
                <a:solidFill>
                  <a:srgbClr val="333333"/>
                </a:solidFill>
                <a:latin typeface="XCCW Joined 19a" panose="03050602040000000000" pitchFamily="66" charset="0"/>
              </a:rPr>
              <a:t>January 1066</a:t>
            </a:r>
            <a:endParaRPr lang="en-US" sz="1000" b="1" dirty="0">
              <a:solidFill>
                <a:srgbClr val="000000"/>
              </a:solidFill>
              <a:latin typeface="XCCW Joined 19a" panose="03050602040000000000" pitchFamily="66" charset="0"/>
              <a:cs typeface="Calibri"/>
            </a:endParaRPr>
          </a:p>
          <a:p>
            <a:r>
              <a:rPr lang="en-US" sz="1000" b="1" dirty="0">
                <a:solidFill>
                  <a:srgbClr val="333333"/>
                </a:solidFill>
                <a:latin typeface="XCCW Joined 19a" panose="03050602040000000000" pitchFamily="66" charset="0"/>
              </a:rPr>
              <a:t>Edward the Confessor died,  and Harold II became king</a:t>
            </a:r>
            <a:endParaRPr lang="en-US" sz="1000" b="1" dirty="0">
              <a:latin typeface="XCCW Joined 19a" panose="03050602040000000000" pitchFamily="66" charset="0"/>
              <a:cs typeface="Calibri"/>
            </a:endParaRPr>
          </a:p>
          <a:p>
            <a:endParaRPr lang="en-US" sz="1000" dirty="0">
              <a:solidFill>
                <a:srgbClr val="333333"/>
              </a:solidFill>
              <a:latin typeface="Nunito"/>
              <a:cs typeface="Calibri"/>
            </a:endParaRPr>
          </a:p>
        </p:txBody>
      </p:sp>
      <p:sp>
        <p:nvSpPr>
          <p:cNvPr id="27" name="TextBox 26">
            <a:extLst>
              <a:ext uri="{FF2B5EF4-FFF2-40B4-BE49-F238E27FC236}">
                <a16:creationId xmlns:a16="http://schemas.microsoft.com/office/drawing/2014/main" id="{8BD3744A-D6DD-4B80-B3EE-18A130C15929}"/>
              </a:ext>
            </a:extLst>
          </p:cNvPr>
          <p:cNvSpPr txBox="1"/>
          <p:nvPr/>
        </p:nvSpPr>
        <p:spPr>
          <a:xfrm>
            <a:off x="1926922" y="5626551"/>
            <a:ext cx="1732385"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dirty="0">
                <a:latin typeface="XCCW Joined 19a" panose="03050602040000000000" pitchFamily="66" charset="0"/>
                <a:ea typeface="+mn-lt"/>
                <a:cs typeface="+mn-lt"/>
              </a:rPr>
              <a:t>25 September 1066</a:t>
            </a:r>
            <a:endParaRPr lang="en-US" sz="800" b="1" dirty="0">
              <a:latin typeface="XCCW Joined 19a" panose="03050602040000000000" pitchFamily="66" charset="0"/>
              <a:cs typeface="Calibri"/>
            </a:endParaRPr>
          </a:p>
          <a:p>
            <a:r>
              <a:rPr lang="en-US" sz="800" b="1" dirty="0">
                <a:latin typeface="XCCW Joined 19a" panose="03050602040000000000" pitchFamily="66" charset="0"/>
                <a:ea typeface="+mn-lt"/>
                <a:cs typeface="+mn-lt"/>
              </a:rPr>
              <a:t>The Battle of Stamford Bridge took place near York, between the Anglo-Saxons and Viking invaders led by Harald Hardrada</a:t>
            </a:r>
            <a:endParaRPr lang="en-US" sz="800" b="1" dirty="0">
              <a:latin typeface="XCCW Joined 19a" panose="03050602040000000000" pitchFamily="66" charset="0"/>
            </a:endParaRPr>
          </a:p>
          <a:p>
            <a:endParaRPr lang="en-US" sz="1000" dirty="0">
              <a:solidFill>
                <a:srgbClr val="333333"/>
              </a:solidFill>
              <a:latin typeface="Nunito"/>
              <a:cs typeface="Calibri"/>
            </a:endParaRPr>
          </a:p>
        </p:txBody>
      </p:sp>
      <p:sp>
        <p:nvSpPr>
          <p:cNvPr id="28" name="TextBox 27">
            <a:extLst>
              <a:ext uri="{FF2B5EF4-FFF2-40B4-BE49-F238E27FC236}">
                <a16:creationId xmlns:a16="http://schemas.microsoft.com/office/drawing/2014/main" id="{CBD19DB9-2119-4CAB-95CB-BAC58088FEF6}"/>
              </a:ext>
            </a:extLst>
          </p:cNvPr>
          <p:cNvSpPr txBox="1"/>
          <p:nvPr/>
        </p:nvSpPr>
        <p:spPr>
          <a:xfrm>
            <a:off x="3813957" y="5626629"/>
            <a:ext cx="1732385" cy="11387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dirty="0">
                <a:latin typeface="XCCW Joined 19a" panose="03050602040000000000" pitchFamily="66" charset="0"/>
                <a:ea typeface="+mn-lt"/>
                <a:cs typeface="+mn-lt"/>
              </a:rPr>
              <a:t>14 October 1066</a:t>
            </a:r>
          </a:p>
          <a:p>
            <a:r>
              <a:rPr lang="en-US" sz="800" b="1" dirty="0">
                <a:latin typeface="XCCW Joined 19a" panose="03050602040000000000" pitchFamily="66" charset="0"/>
                <a:ea typeface="+mn-lt"/>
                <a:cs typeface="+mn-lt"/>
              </a:rPr>
              <a:t>King Harold was killed in the Battle of Hastings, making William the Conqueror the new Norman kin</a:t>
            </a:r>
            <a:r>
              <a:rPr lang="en-US" sz="800" dirty="0">
                <a:latin typeface="XCCW Joined 19a" panose="03050602040000000000" pitchFamily="66" charset="0"/>
                <a:ea typeface="+mn-lt"/>
                <a:cs typeface="+mn-lt"/>
              </a:rPr>
              <a:t>g</a:t>
            </a:r>
            <a:endParaRPr lang="en-US" sz="800" dirty="0">
              <a:latin typeface="XCCW Joined 19a" panose="03050602040000000000" pitchFamily="66" charset="0"/>
              <a:cs typeface="Calibri"/>
            </a:endParaRPr>
          </a:p>
          <a:p>
            <a:endParaRPr lang="en-US" sz="1000" b="1" dirty="0">
              <a:cs typeface="Calibri"/>
            </a:endParaRPr>
          </a:p>
          <a:p>
            <a:endParaRPr lang="en-US" sz="1000" dirty="0">
              <a:solidFill>
                <a:srgbClr val="333333"/>
              </a:solidFill>
              <a:latin typeface="Nunito"/>
              <a:cs typeface="Calibri"/>
            </a:endParaRPr>
          </a:p>
        </p:txBody>
      </p:sp>
      <p:sp>
        <p:nvSpPr>
          <p:cNvPr id="29" name="TextBox 28">
            <a:extLst>
              <a:ext uri="{FF2B5EF4-FFF2-40B4-BE49-F238E27FC236}">
                <a16:creationId xmlns:a16="http://schemas.microsoft.com/office/drawing/2014/main" id="{5522EA0C-5A47-41B8-B1B7-DA7C138DE1CC}"/>
              </a:ext>
            </a:extLst>
          </p:cNvPr>
          <p:cNvSpPr txBox="1"/>
          <p:nvPr/>
        </p:nvSpPr>
        <p:spPr>
          <a:xfrm>
            <a:off x="5548065" y="5626707"/>
            <a:ext cx="1722759"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900" b="1" dirty="0">
                <a:latin typeface="XCCW Joined 19a" panose="03050602040000000000" pitchFamily="66" charset="0"/>
                <a:ea typeface="+mn-lt"/>
                <a:cs typeface="+mn-lt"/>
              </a:rPr>
              <a:t>25 December 1066</a:t>
            </a:r>
          </a:p>
          <a:p>
            <a:r>
              <a:rPr lang="en-US" sz="900" b="1" dirty="0">
                <a:latin typeface="XCCW Joined 19a" panose="03050602040000000000" pitchFamily="66" charset="0"/>
                <a:ea typeface="+mn-lt"/>
                <a:cs typeface="+mn-lt"/>
              </a:rPr>
              <a:t>William the Conqueror was crowned at Westminster Abbey, making him King William I</a:t>
            </a:r>
            <a:endParaRPr lang="en-US" sz="900" b="1" dirty="0">
              <a:latin typeface="XCCW Joined 19a" panose="03050602040000000000" pitchFamily="66" charset="0"/>
            </a:endParaRPr>
          </a:p>
          <a:p>
            <a:endParaRPr lang="en-US" sz="1000" b="1" dirty="0">
              <a:cs typeface="Calibri"/>
            </a:endParaRPr>
          </a:p>
          <a:p>
            <a:endParaRPr lang="en-US" sz="1000" b="1" dirty="0">
              <a:cs typeface="Calibri"/>
            </a:endParaRPr>
          </a:p>
          <a:p>
            <a:endParaRPr lang="en-US" sz="1000" dirty="0">
              <a:solidFill>
                <a:srgbClr val="333333"/>
              </a:solidFill>
              <a:latin typeface="Nunito"/>
              <a:cs typeface="Calibri"/>
            </a:endParaRPr>
          </a:p>
        </p:txBody>
      </p:sp>
      <p:sp>
        <p:nvSpPr>
          <p:cNvPr id="31" name="TextBox 30">
            <a:extLst>
              <a:ext uri="{FF2B5EF4-FFF2-40B4-BE49-F238E27FC236}">
                <a16:creationId xmlns:a16="http://schemas.microsoft.com/office/drawing/2014/main" id="{451F0D2A-8B63-448D-8148-A36CABCAAAF1}"/>
              </a:ext>
            </a:extLst>
          </p:cNvPr>
          <p:cNvSpPr txBox="1"/>
          <p:nvPr/>
        </p:nvSpPr>
        <p:spPr>
          <a:xfrm>
            <a:off x="7417813" y="5626785"/>
            <a:ext cx="1722759"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b="1" dirty="0">
                <a:latin typeface="XCCW Joined 19a" panose="03050602040000000000" pitchFamily="66" charset="0"/>
                <a:ea typeface="+mn-lt"/>
                <a:cs typeface="+mn-lt"/>
              </a:rPr>
              <a:t>1399</a:t>
            </a:r>
            <a:endParaRPr lang="en-US" sz="800" b="1" dirty="0">
              <a:latin typeface="XCCW Joined 19a" panose="03050602040000000000" pitchFamily="66" charset="0"/>
              <a:cs typeface="Calibri"/>
            </a:endParaRPr>
          </a:p>
          <a:p>
            <a:r>
              <a:rPr lang="en-US" sz="800" b="1" dirty="0">
                <a:latin typeface="XCCW Joined 19a" panose="03050602040000000000" pitchFamily="66" charset="0"/>
                <a:ea typeface="+mn-lt"/>
                <a:cs typeface="+mn-lt"/>
              </a:rPr>
              <a:t>Henry Bolingbroke took over the throne and became the first king from the house of Lancaster (Henry IV), ending the rule of Norman kings</a:t>
            </a:r>
            <a:endParaRPr lang="en-US" sz="800" b="1" dirty="0">
              <a:latin typeface="XCCW Joined 19a" panose="03050602040000000000" pitchFamily="66" charset="0"/>
              <a:cs typeface="Calibri"/>
            </a:endParaRPr>
          </a:p>
          <a:p>
            <a:endParaRPr lang="en-US" sz="1000" b="1" dirty="0">
              <a:cs typeface="Calibri"/>
            </a:endParaRPr>
          </a:p>
          <a:p>
            <a:endParaRPr lang="en-US" sz="1000" b="1" dirty="0">
              <a:cs typeface="Calibri"/>
            </a:endParaRPr>
          </a:p>
          <a:p>
            <a:endParaRPr lang="en-US" sz="1000" b="1" dirty="0">
              <a:cs typeface="Calibri"/>
            </a:endParaRPr>
          </a:p>
          <a:p>
            <a:endParaRPr lang="en-US" sz="1000" dirty="0">
              <a:solidFill>
                <a:srgbClr val="333333"/>
              </a:solidFill>
              <a:latin typeface="Nunito"/>
              <a:cs typeface="Calibri"/>
            </a:endParaRPr>
          </a:p>
        </p:txBody>
      </p:sp>
    </p:spTree>
    <p:extLst>
      <p:ext uri="{BB962C8B-B14F-4D97-AF65-F5344CB8AC3E}">
        <p14:creationId xmlns:p14="http://schemas.microsoft.com/office/powerpoint/2010/main" val="1185925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l="-4000" r="-4000"/>
          </a:stretch>
        </a:blipFill>
        <a:effectLst/>
      </p:bgPr>
    </p:bg>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D486D62A-B49E-4FCD-9101-9DEB467BC015}"/>
              </a:ext>
            </a:extLst>
          </p:cNvPr>
          <p:cNvSpPr txBox="1"/>
          <p:nvPr/>
        </p:nvSpPr>
        <p:spPr>
          <a:xfrm>
            <a:off x="2672710" y="6105837"/>
            <a:ext cx="531629" cy="404037"/>
          </a:xfrm>
          <a:prstGeom prst="rect">
            <a:avLst/>
          </a:prstGeom>
          <a:noFill/>
        </p:spPr>
        <p:txBody>
          <a:bodyPr wrap="square" rtlCol="0">
            <a:spAutoFit/>
          </a:bodyPr>
          <a:lstStyle/>
          <a:p>
            <a:endParaRPr lang="en-GB" dirty="0"/>
          </a:p>
        </p:txBody>
      </p:sp>
      <p:pic>
        <p:nvPicPr>
          <p:cNvPr id="2" name="Picture 6" descr="A picture containing text&#10;&#10;Description automatically generated">
            <a:extLst>
              <a:ext uri="{FF2B5EF4-FFF2-40B4-BE49-F238E27FC236}">
                <a16:creationId xmlns:a16="http://schemas.microsoft.com/office/drawing/2014/main" id="{F1EE9ADC-4FCD-49CA-854A-0BB433ACE65C}"/>
              </a:ext>
            </a:extLst>
          </p:cNvPr>
          <p:cNvPicPr>
            <a:picLocks noChangeAspect="1"/>
          </p:cNvPicPr>
          <p:nvPr/>
        </p:nvPicPr>
        <p:blipFill>
          <a:blip r:embed="rId3"/>
          <a:stretch>
            <a:fillRect/>
          </a:stretch>
        </p:blipFill>
        <p:spPr>
          <a:xfrm>
            <a:off x="-2107" y="4184"/>
            <a:ext cx="9784674" cy="6655643"/>
          </a:xfrm>
          <a:prstGeom prst="rect">
            <a:avLst/>
          </a:prstGeom>
        </p:spPr>
      </p:pic>
      <p:sp>
        <p:nvSpPr>
          <p:cNvPr id="35" name="Rectangle: Rounded Corners 34">
            <a:extLst>
              <a:ext uri="{FF2B5EF4-FFF2-40B4-BE49-F238E27FC236}">
                <a16:creationId xmlns:a16="http://schemas.microsoft.com/office/drawing/2014/main" id="{3992D428-0367-4704-A849-EB59B09646A7}"/>
              </a:ext>
            </a:extLst>
          </p:cNvPr>
          <p:cNvSpPr/>
          <p:nvPr/>
        </p:nvSpPr>
        <p:spPr>
          <a:xfrm>
            <a:off x="5635129" y="4511377"/>
            <a:ext cx="4100832" cy="1916962"/>
          </a:xfrm>
          <a:prstGeom prst="roundRect">
            <a:avLst/>
          </a:prstGeom>
          <a:solidFill>
            <a:srgbClr val="92D050"/>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nchorCtr="0"/>
          <a:lstStyle/>
          <a:p>
            <a:pPr algn="ctr"/>
            <a:r>
              <a:rPr lang="en-GB" sz="1200" b="1" u="sng" dirty="0">
                <a:solidFill>
                  <a:schemeClr val="tx1"/>
                </a:solidFill>
                <a:latin typeface="XCCW Joined 19a" panose="03050602040000000000" pitchFamily="66" charset="0"/>
                <a:cs typeface="Arial" panose="020B0604020202020204" pitchFamily="34" charset="0"/>
              </a:rPr>
              <a:t>Useful Links</a:t>
            </a:r>
          </a:p>
          <a:p>
            <a:r>
              <a:rPr lang="en-GB" sz="1200" dirty="0">
                <a:latin typeface="XCCW Joined 19a" panose="03050602040000000000" pitchFamily="66" charset="0"/>
                <a:ea typeface="+mn-lt"/>
                <a:cs typeface="+mn-lt"/>
                <a:hlinkClick r:id="rId4"/>
              </a:rPr>
              <a:t>Middle Ages for Kids: Norman Conquest (ducksters.com) </a:t>
            </a:r>
            <a:endParaRPr lang="en-GB" dirty="0">
              <a:latin typeface="XCCW Joined 19a" panose="03050602040000000000" pitchFamily="66" charset="0"/>
              <a:cs typeface="Calibri"/>
            </a:endParaRPr>
          </a:p>
          <a:p>
            <a:r>
              <a:rPr lang="en-GB" sz="1200" dirty="0">
                <a:latin typeface="XCCW Joined 19a" panose="03050602040000000000" pitchFamily="66" charset="0"/>
                <a:ea typeface="+mn-lt"/>
                <a:cs typeface="+mn-lt"/>
                <a:hlinkClick r:id="rId5"/>
              </a:rPr>
              <a:t>Norman conquest of England Facts for Kids (kiddle.co)</a:t>
            </a:r>
            <a:endParaRPr lang="en-GB" dirty="0">
              <a:latin typeface="XCCW Joined 19a" panose="03050602040000000000" pitchFamily="66" charset="0"/>
              <a:cs typeface="Calibri"/>
            </a:endParaRPr>
          </a:p>
          <a:p>
            <a:r>
              <a:rPr lang="en-GB" sz="1200" dirty="0">
                <a:latin typeface="XCCW Joined 19a" panose="03050602040000000000" pitchFamily="66" charset="0"/>
                <a:ea typeface="+mn-lt"/>
                <a:cs typeface="+mn-lt"/>
                <a:hlinkClick r:id="rId6"/>
              </a:rPr>
              <a:t>The Normans: Facts &amp; Information for Kids - History for Kids </a:t>
            </a:r>
            <a:endParaRPr lang="en-GB" dirty="0">
              <a:latin typeface="XCCW Joined 19a" panose="03050602040000000000" pitchFamily="66" charset="0"/>
              <a:cs typeface="Calibri"/>
            </a:endParaRPr>
          </a:p>
          <a:p>
            <a:r>
              <a:rPr lang="en-GB" sz="1200" dirty="0">
                <a:latin typeface="XCCW Joined 19a" panose="03050602040000000000" pitchFamily="66" charset="0"/>
                <a:ea typeface="+mn-lt"/>
                <a:cs typeface="+mn-lt"/>
                <a:hlinkClick r:id="rId7"/>
              </a:rPr>
              <a:t>C8kyfivXYAAHErv.jpg (1200×772) (twimg.com)</a:t>
            </a:r>
            <a:endParaRPr lang="en-GB" dirty="0">
              <a:latin typeface="XCCW Joined 19a" panose="03050602040000000000" pitchFamily="66" charset="0"/>
              <a:cs typeface="Calibri"/>
            </a:endParaRPr>
          </a:p>
          <a:p>
            <a:pPr>
              <a:lnSpc>
                <a:spcPct val="107000"/>
              </a:lnSpc>
              <a:spcAft>
                <a:spcPts val="800"/>
              </a:spcAft>
            </a:pPr>
            <a:endParaRPr lang="en-GB" sz="1000" dirty="0">
              <a:solidFill>
                <a:srgbClr val="FFFFFF"/>
              </a:solidFill>
              <a:latin typeface="Calibri"/>
              <a:ea typeface="Calibri" panose="020F0502020204030204" pitchFamily="34" charset="0"/>
              <a:cs typeface="Calibri"/>
            </a:endParaRPr>
          </a:p>
          <a:p>
            <a:pPr>
              <a:lnSpc>
                <a:spcPct val="107000"/>
              </a:lnSpc>
              <a:spcAft>
                <a:spcPts val="800"/>
              </a:spcAft>
            </a:pPr>
            <a:endParaRPr lang="en-GB" sz="1400" b="1" dirty="0">
              <a:solidFill>
                <a:schemeClr val="tx1"/>
              </a:solidFill>
              <a:latin typeface="NTCursive" panose="02000400000000000000" pitchFamily="2" charset="0"/>
              <a:ea typeface="Calibri" panose="020F0502020204030204" pitchFamily="34"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DC7EB4E1-03AB-4499-A19D-8DDB73AA5EF8}"/>
              </a:ext>
            </a:extLst>
          </p:cNvPr>
          <p:cNvSpPr/>
          <p:nvPr/>
        </p:nvSpPr>
        <p:spPr>
          <a:xfrm>
            <a:off x="2936081" y="4515850"/>
            <a:ext cx="2637980" cy="1913909"/>
          </a:xfrm>
          <a:prstGeom prst="roundRect">
            <a:avLst/>
          </a:prstGeom>
          <a:solidFill>
            <a:srgbClr val="FFFF00"/>
          </a:solid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cs typeface="Calibri"/>
            </a:endParaRPr>
          </a:p>
        </p:txBody>
      </p:sp>
      <p:pic>
        <p:nvPicPr>
          <p:cNvPr id="7" name="Picture 6">
            <a:extLst>
              <a:ext uri="{FF2B5EF4-FFF2-40B4-BE49-F238E27FC236}">
                <a16:creationId xmlns:a16="http://schemas.microsoft.com/office/drawing/2014/main" id="{DC0AA908-46FC-420B-BC97-C7BECA5E9124}"/>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9108999" y="34509"/>
            <a:ext cx="613415" cy="558144"/>
          </a:xfrm>
          <a:prstGeom prst="rect">
            <a:avLst/>
          </a:prstGeom>
        </p:spPr>
      </p:pic>
      <p:sp>
        <p:nvSpPr>
          <p:cNvPr id="12" name="Rectangle: Rounded Corners 11">
            <a:extLst>
              <a:ext uri="{FF2B5EF4-FFF2-40B4-BE49-F238E27FC236}">
                <a16:creationId xmlns:a16="http://schemas.microsoft.com/office/drawing/2014/main" id="{1905407F-C643-472E-8071-1D3F18F7057A}"/>
              </a:ext>
            </a:extLst>
          </p:cNvPr>
          <p:cNvSpPr/>
          <p:nvPr/>
        </p:nvSpPr>
        <p:spPr>
          <a:xfrm>
            <a:off x="6447326" y="895001"/>
            <a:ext cx="3320904" cy="351458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11">
            <a:extLst>
              <a:ext uri="{FF2B5EF4-FFF2-40B4-BE49-F238E27FC236}">
                <a16:creationId xmlns:a16="http://schemas.microsoft.com/office/drawing/2014/main" id="{879782E4-778E-4C48-B334-6EBE780F0D96}"/>
              </a:ext>
            </a:extLst>
          </p:cNvPr>
          <p:cNvPicPr>
            <a:picLocks noChangeAspect="1"/>
          </p:cNvPicPr>
          <p:nvPr/>
        </p:nvPicPr>
        <p:blipFill>
          <a:blip r:embed="rId9"/>
          <a:stretch>
            <a:fillRect/>
          </a:stretch>
        </p:blipFill>
        <p:spPr>
          <a:xfrm>
            <a:off x="6502985" y="1082207"/>
            <a:ext cx="3154047" cy="3438375"/>
          </a:xfrm>
          <a:prstGeom prst="rect">
            <a:avLst/>
          </a:prstGeom>
        </p:spPr>
      </p:pic>
      <p:sp>
        <p:nvSpPr>
          <p:cNvPr id="15" name="Rectangle: Rounded Corners 14">
            <a:extLst>
              <a:ext uri="{FF2B5EF4-FFF2-40B4-BE49-F238E27FC236}">
                <a16:creationId xmlns:a16="http://schemas.microsoft.com/office/drawing/2014/main" id="{BB1CC8E2-41D0-4247-A1F0-7E17134D0904}"/>
              </a:ext>
            </a:extLst>
          </p:cNvPr>
          <p:cNvSpPr/>
          <p:nvPr/>
        </p:nvSpPr>
        <p:spPr>
          <a:xfrm>
            <a:off x="6274953" y="194262"/>
            <a:ext cx="3480126" cy="404245"/>
          </a:xfrm>
          <a:prstGeom prst="roundRect">
            <a:avLst/>
          </a:prstGeom>
          <a:solidFill>
            <a:srgbClr val="92D050"/>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b="1" dirty="0">
                <a:solidFill>
                  <a:schemeClr val="tx1"/>
                </a:solidFill>
                <a:latin typeface="XCCW Joined 19a"/>
                <a:cs typeface="Arial"/>
              </a:rPr>
              <a:t>Key Battles!</a:t>
            </a:r>
            <a:endParaRPr lang="en-GB" sz="1600" b="1" dirty="0">
              <a:solidFill>
                <a:schemeClr val="tx1"/>
              </a:solidFill>
              <a:latin typeface="XCCW Joined 19a" panose="03050602040000000000" pitchFamily="66" charset="0"/>
              <a:cs typeface="Arial" panose="020B0604020202020204" pitchFamily="34" charset="0"/>
            </a:endParaRPr>
          </a:p>
        </p:txBody>
      </p:sp>
      <p:sp>
        <p:nvSpPr>
          <p:cNvPr id="16" name="Rectangle: Rounded Corners 15">
            <a:extLst>
              <a:ext uri="{FF2B5EF4-FFF2-40B4-BE49-F238E27FC236}">
                <a16:creationId xmlns:a16="http://schemas.microsoft.com/office/drawing/2014/main" id="{426A8A04-8771-4FED-9AE6-3423DA7098CC}"/>
              </a:ext>
            </a:extLst>
          </p:cNvPr>
          <p:cNvSpPr/>
          <p:nvPr/>
        </p:nvSpPr>
        <p:spPr>
          <a:xfrm>
            <a:off x="203535" y="194262"/>
            <a:ext cx="3742611" cy="404245"/>
          </a:xfrm>
          <a:prstGeom prst="roundRect">
            <a:avLst/>
          </a:prstGeom>
          <a:solidFill>
            <a:srgbClr val="92D050"/>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000" b="1" dirty="0" smtClean="0">
                <a:solidFill>
                  <a:schemeClr val="tx1"/>
                </a:solidFill>
                <a:latin typeface="XCCW Joined 19a"/>
                <a:cs typeface="Arial"/>
              </a:rPr>
              <a:t>Spring </a:t>
            </a:r>
            <a:r>
              <a:rPr lang="en-GB" sz="1000" b="1" dirty="0" smtClean="0">
                <a:solidFill>
                  <a:schemeClr val="tx1"/>
                </a:solidFill>
                <a:latin typeface="XCCW Joined 19a"/>
                <a:cs typeface="Arial"/>
              </a:rPr>
              <a:t>Two: </a:t>
            </a:r>
            <a:r>
              <a:rPr lang="en-GB" sz="1000" b="1" dirty="0" smtClean="0">
                <a:solidFill>
                  <a:schemeClr val="tx1"/>
                </a:solidFill>
                <a:latin typeface="XCCW Joined 19a"/>
                <a:cs typeface="Arial"/>
              </a:rPr>
              <a:t>Norman </a:t>
            </a:r>
            <a:r>
              <a:rPr lang="en-GB" sz="1000" b="1" dirty="0">
                <a:solidFill>
                  <a:schemeClr val="tx1"/>
                </a:solidFill>
                <a:latin typeface="XCCW Joined 19a"/>
                <a:cs typeface="Arial"/>
              </a:rPr>
              <a:t>Conquests</a:t>
            </a:r>
            <a:endParaRPr lang="en-GB" sz="1000" b="1" dirty="0">
              <a:solidFill>
                <a:schemeClr val="tx1"/>
              </a:solidFill>
              <a:latin typeface="XCCW Joined 19a" panose="03050602040000000000" pitchFamily="66" charset="0"/>
              <a:cs typeface="Arial" panose="020B0604020202020204" pitchFamily="34" charset="0"/>
            </a:endParaRPr>
          </a:p>
        </p:txBody>
      </p:sp>
      <p:pic>
        <p:nvPicPr>
          <p:cNvPr id="25" name="Picture 24" descr="A picture containing text, doll&#10;&#10;Description automatically generated">
            <a:extLst>
              <a:ext uri="{FF2B5EF4-FFF2-40B4-BE49-F238E27FC236}">
                <a16:creationId xmlns:a16="http://schemas.microsoft.com/office/drawing/2014/main" id="{AFE116B8-3C32-4D76-B0EF-B71F6D869E9B}"/>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9107813" y="275"/>
            <a:ext cx="613415" cy="558144"/>
          </a:xfrm>
          <a:prstGeom prst="rect">
            <a:avLst/>
          </a:prstGeom>
        </p:spPr>
      </p:pic>
      <p:sp>
        <p:nvSpPr>
          <p:cNvPr id="14" name="Rectangle: Rounded Corners 13">
            <a:extLst>
              <a:ext uri="{FF2B5EF4-FFF2-40B4-BE49-F238E27FC236}">
                <a16:creationId xmlns:a16="http://schemas.microsoft.com/office/drawing/2014/main" id="{2DC045B7-1C2F-4AB4-BEEE-179BC0069729}"/>
              </a:ext>
            </a:extLst>
          </p:cNvPr>
          <p:cNvSpPr/>
          <p:nvPr/>
        </p:nvSpPr>
        <p:spPr>
          <a:xfrm>
            <a:off x="2886644" y="895001"/>
            <a:ext cx="3480678" cy="3514582"/>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23" descr="Text&#10;&#10;Description automatically generated">
            <a:extLst>
              <a:ext uri="{FF2B5EF4-FFF2-40B4-BE49-F238E27FC236}">
                <a16:creationId xmlns:a16="http://schemas.microsoft.com/office/drawing/2014/main" id="{F1BD971D-1E5A-4398-9969-BAD9D5FCA9E3}"/>
              </a:ext>
            </a:extLst>
          </p:cNvPr>
          <p:cNvPicPr>
            <a:picLocks noChangeAspect="1"/>
          </p:cNvPicPr>
          <p:nvPr/>
        </p:nvPicPr>
        <p:blipFill rotWithShape="1">
          <a:blip r:embed="rId10"/>
          <a:srcRect l="9070" t="11633" r="2558" b="11765"/>
          <a:stretch/>
        </p:blipFill>
        <p:spPr>
          <a:xfrm>
            <a:off x="3204245" y="1083180"/>
            <a:ext cx="2983710" cy="3065628"/>
          </a:xfrm>
          <a:prstGeom prst="rect">
            <a:avLst/>
          </a:prstGeom>
        </p:spPr>
      </p:pic>
      <p:sp>
        <p:nvSpPr>
          <p:cNvPr id="4" name="Rectangle: Rounded Corners 3">
            <a:extLst>
              <a:ext uri="{FF2B5EF4-FFF2-40B4-BE49-F238E27FC236}">
                <a16:creationId xmlns:a16="http://schemas.microsoft.com/office/drawing/2014/main" id="{AAAD1380-868F-4D25-BBDC-A2BC3632EF83}"/>
              </a:ext>
            </a:extLst>
          </p:cNvPr>
          <p:cNvSpPr/>
          <p:nvPr/>
        </p:nvSpPr>
        <p:spPr>
          <a:xfrm>
            <a:off x="53518" y="893147"/>
            <a:ext cx="2761781" cy="5610187"/>
          </a:xfrm>
          <a:prstGeom prst="roundRect">
            <a:avLst/>
          </a:prstGeom>
          <a:solidFill>
            <a:srgbClr val="FFD966"/>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tIns="45720" rIns="46800" bIns="45720" numCol="1" rtlCol="0" anchor="t" anchorCtr="0"/>
          <a:lstStyle/>
          <a:p>
            <a:r>
              <a:rPr lang="en-GB" sz="500" b="1" u="sng" dirty="0" err="1">
                <a:solidFill>
                  <a:schemeClr val="tx1"/>
                </a:solidFill>
                <a:latin typeface="XCCW Joined 19a" panose="03050602040000000000" pitchFamily="66" charset="0"/>
                <a:cs typeface="Arial"/>
              </a:rPr>
              <a:t>Bayeaux</a:t>
            </a:r>
            <a:r>
              <a:rPr lang="en-GB" sz="500" b="1" u="sng" dirty="0">
                <a:solidFill>
                  <a:schemeClr val="tx1"/>
                </a:solidFill>
                <a:latin typeface="XCCW Joined 19a" panose="03050602040000000000" pitchFamily="66" charset="0"/>
                <a:cs typeface="Arial"/>
              </a:rPr>
              <a:t> Tapestry </a:t>
            </a:r>
            <a:r>
              <a:rPr lang="en-US" sz="500" b="1" dirty="0">
                <a:solidFill>
                  <a:schemeClr val="tx1"/>
                </a:solidFill>
                <a:latin typeface="XCCW Joined 19a" panose="03050602040000000000" pitchFamily="66" charset="0"/>
                <a:cs typeface="Calibri Light"/>
              </a:rPr>
              <a:t>an embroidered cloth, about 70 </a:t>
            </a:r>
            <a:r>
              <a:rPr lang="en-US" sz="500" b="1" dirty="0" err="1">
                <a:solidFill>
                  <a:schemeClr val="tx1"/>
                </a:solidFill>
                <a:latin typeface="XCCW Joined 19a" panose="03050602040000000000" pitchFamily="66" charset="0"/>
                <a:cs typeface="Calibri Light"/>
              </a:rPr>
              <a:t>metres</a:t>
            </a:r>
            <a:r>
              <a:rPr lang="en-US" sz="500" b="1" dirty="0">
                <a:solidFill>
                  <a:schemeClr val="tx1"/>
                </a:solidFill>
                <a:latin typeface="XCCW Joined 19a" panose="03050602040000000000" pitchFamily="66" charset="0"/>
                <a:cs typeface="Calibri Light"/>
              </a:rPr>
              <a:t> (230 feet) long, illustrating events leading up to the Norman Conquest and made between 1066 and 1077 for the bishop of Bayeux in Normandy</a:t>
            </a:r>
            <a:endParaRPr lang="en-GB" sz="500" dirty="0">
              <a:solidFill>
                <a:schemeClr val="tx1"/>
              </a:solidFill>
              <a:latin typeface="XCCW Joined 19a" panose="03050602040000000000" pitchFamily="66" charset="0"/>
              <a:cs typeface="Calibri"/>
            </a:endParaRPr>
          </a:p>
          <a:p>
            <a:endParaRPr lang="en-US" sz="500" b="1" dirty="0">
              <a:solidFill>
                <a:schemeClr val="tx1"/>
              </a:solidFill>
              <a:latin typeface="XCCW Joined 19a" panose="03050602040000000000" pitchFamily="66" charset="0"/>
              <a:cs typeface="Calibri Light"/>
            </a:endParaRPr>
          </a:p>
          <a:p>
            <a:r>
              <a:rPr lang="en-US" sz="500" b="1" dirty="0">
                <a:solidFill>
                  <a:schemeClr val="tx1"/>
                </a:solidFill>
                <a:latin typeface="XCCW Joined 19a" panose="03050602040000000000" pitchFamily="66" charset="0"/>
                <a:ea typeface="+mn-lt"/>
                <a:cs typeface="+mn-lt"/>
              </a:rPr>
              <a:t>Norman: a member of a people of mixed Frankish and Scandinavian origin who settled in Normandy from about ad 912 and became a dominant military power in western Europe and the Mediterranean in the 11th century</a:t>
            </a:r>
            <a:endParaRPr lang="en-US" sz="500" b="1" dirty="0">
              <a:solidFill>
                <a:schemeClr val="tx1"/>
              </a:solidFill>
              <a:latin typeface="XCCW Joined 19a" panose="03050602040000000000" pitchFamily="66" charset="0"/>
              <a:cs typeface="Calibri"/>
            </a:endParaRPr>
          </a:p>
          <a:p>
            <a:endParaRPr lang="en-US" sz="500" b="1" dirty="0">
              <a:solidFill>
                <a:schemeClr val="tx1"/>
              </a:solidFill>
              <a:latin typeface="XCCW Joined 19a" panose="03050602040000000000" pitchFamily="66" charset="0"/>
              <a:ea typeface="+mn-lt"/>
              <a:cs typeface="Calibri Light"/>
            </a:endParaRPr>
          </a:p>
          <a:p>
            <a:r>
              <a:rPr lang="en-US" sz="500" b="1" dirty="0">
                <a:solidFill>
                  <a:schemeClr val="tx1"/>
                </a:solidFill>
                <a:latin typeface="XCCW Joined 19a" panose="03050602040000000000" pitchFamily="66" charset="0"/>
                <a:ea typeface="+mn-lt"/>
                <a:cs typeface="+mn-lt"/>
              </a:rPr>
              <a:t>Edward the Confessor: King of England, married to Harold's sister, Edith. He died in January 1066 without an heir</a:t>
            </a:r>
            <a:endParaRPr lang="en-US" sz="500" b="1" dirty="0">
              <a:solidFill>
                <a:schemeClr val="tx1"/>
              </a:solidFill>
              <a:latin typeface="XCCW Joined 19a" panose="03050602040000000000" pitchFamily="66" charset="0"/>
              <a:cs typeface="Calibri"/>
            </a:endParaRPr>
          </a:p>
          <a:p>
            <a:endParaRPr lang="en-US" sz="500"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ea typeface="+mn-lt"/>
                <a:cs typeface="+mn-lt"/>
              </a:rPr>
              <a:t>King Cnut:</a:t>
            </a:r>
            <a:r>
              <a:rPr lang="en-US" sz="500" dirty="0">
                <a:solidFill>
                  <a:schemeClr val="tx1"/>
                </a:solidFill>
                <a:latin typeface="XCCW Joined 19a" panose="03050602040000000000" pitchFamily="66" charset="0"/>
                <a:ea typeface="+mn-lt"/>
                <a:cs typeface="+mn-lt"/>
              </a:rPr>
              <a:t> King of England 1016-1035. Cnut was the King of Denmark, who exploited the fragmented nature of England to seize the throne in 1016. He ruled with the help of the English Earls Godwine and Leofric</a:t>
            </a:r>
            <a:endParaRPr lang="en-US" sz="500" dirty="0">
              <a:solidFill>
                <a:schemeClr val="tx1"/>
              </a:solidFill>
              <a:latin typeface="XCCW Joined 19a" panose="03050602040000000000" pitchFamily="66" charset="0"/>
              <a:cs typeface="Calibri"/>
            </a:endParaRPr>
          </a:p>
          <a:p>
            <a:endParaRPr lang="en-US" sz="500"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ea typeface="+mn-lt"/>
                <a:cs typeface="+mn-lt"/>
              </a:rPr>
              <a:t>William of Normandy:  had a very shaky claim to the English throne, but what he did have in his </a:t>
            </a:r>
            <a:r>
              <a:rPr lang="en-US" sz="500" b="1" dirty="0" err="1">
                <a:solidFill>
                  <a:schemeClr val="tx1"/>
                </a:solidFill>
                <a:latin typeface="XCCW Joined 19a" panose="03050602040000000000" pitchFamily="66" charset="0"/>
                <a:ea typeface="+mn-lt"/>
                <a:cs typeface="+mn-lt"/>
              </a:rPr>
              <a:t>favour</a:t>
            </a:r>
            <a:r>
              <a:rPr lang="en-US" sz="500" b="1" dirty="0">
                <a:solidFill>
                  <a:schemeClr val="tx1"/>
                </a:solidFill>
                <a:latin typeface="XCCW Joined 19a" panose="03050602040000000000" pitchFamily="66" charset="0"/>
                <a:ea typeface="+mn-lt"/>
                <a:cs typeface="+mn-lt"/>
              </a:rPr>
              <a:t> was a dukedom full of Norman knights, all eager for a share of newly conquered land.</a:t>
            </a:r>
            <a:endParaRPr lang="en-US" sz="500" b="1" dirty="0">
              <a:solidFill>
                <a:schemeClr val="tx1"/>
              </a:solidFill>
              <a:latin typeface="XCCW Joined 19a" panose="03050602040000000000" pitchFamily="66" charset="0"/>
              <a:cs typeface="Calibri"/>
            </a:endParaRPr>
          </a:p>
          <a:p>
            <a:endParaRPr lang="en-US" sz="500" b="1"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ea typeface="+mn-lt"/>
                <a:cs typeface="+mn-lt"/>
              </a:rPr>
              <a:t>Harold Godwinson</a:t>
            </a:r>
            <a:r>
              <a:rPr lang="en-US" sz="500" dirty="0">
                <a:solidFill>
                  <a:schemeClr val="tx1"/>
                </a:solidFill>
                <a:latin typeface="XCCW Joined 19a" panose="03050602040000000000" pitchFamily="66" charset="0"/>
                <a:ea typeface="+mn-lt"/>
                <a:cs typeface="+mn-lt"/>
              </a:rPr>
              <a:t>: Son of Godwine and Earl of Wessex. Harold was very powerful by 1066. He was possibly richer than the King, and had established alliances with all the major magnates of England. </a:t>
            </a:r>
            <a:endParaRPr lang="en-US" sz="500" dirty="0">
              <a:solidFill>
                <a:schemeClr val="tx1"/>
              </a:solidFill>
              <a:latin typeface="XCCW Joined 19a" panose="03050602040000000000" pitchFamily="66" charset="0"/>
              <a:cs typeface="Calibri"/>
            </a:endParaRPr>
          </a:p>
          <a:p>
            <a:endParaRPr lang="en-US" sz="500"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ea typeface="+mn-lt"/>
                <a:cs typeface="+mn-lt"/>
              </a:rPr>
              <a:t>Edwin and </a:t>
            </a:r>
            <a:r>
              <a:rPr lang="en-US" sz="500" b="1" dirty="0" err="1">
                <a:solidFill>
                  <a:schemeClr val="tx1"/>
                </a:solidFill>
                <a:latin typeface="XCCW Joined 19a" panose="03050602040000000000" pitchFamily="66" charset="0"/>
                <a:ea typeface="+mn-lt"/>
                <a:cs typeface="+mn-lt"/>
              </a:rPr>
              <a:t>Morcar</a:t>
            </a:r>
            <a:r>
              <a:rPr lang="en-US" sz="500" b="1" dirty="0">
                <a:solidFill>
                  <a:schemeClr val="tx1"/>
                </a:solidFill>
                <a:latin typeface="XCCW Joined 19a" panose="03050602040000000000" pitchFamily="66" charset="0"/>
                <a:ea typeface="+mn-lt"/>
                <a:cs typeface="+mn-lt"/>
              </a:rPr>
              <a:t>: Grandsons of Leofric, Earls of Mercia and </a:t>
            </a:r>
            <a:r>
              <a:rPr lang="en-US" sz="500" b="1" dirty="0" err="1">
                <a:solidFill>
                  <a:schemeClr val="tx1"/>
                </a:solidFill>
                <a:latin typeface="XCCW Joined 19a" panose="03050602040000000000" pitchFamily="66" charset="0"/>
                <a:ea typeface="+mn-lt"/>
                <a:cs typeface="+mn-lt"/>
              </a:rPr>
              <a:t>Northumbria</a:t>
            </a:r>
            <a:r>
              <a:rPr lang="en-US" sz="500" b="1" dirty="0">
                <a:solidFill>
                  <a:schemeClr val="tx1"/>
                </a:solidFill>
                <a:latin typeface="XCCW Joined 19a" panose="03050602040000000000" pitchFamily="66" charset="0"/>
                <a:ea typeface="+mn-lt"/>
                <a:cs typeface="+mn-lt"/>
              </a:rPr>
              <a:t>. Previously arch enemies of the </a:t>
            </a:r>
            <a:r>
              <a:rPr lang="en-US" sz="500" b="1" dirty="0" err="1">
                <a:solidFill>
                  <a:schemeClr val="tx1"/>
                </a:solidFill>
                <a:latin typeface="XCCW Joined 19a" panose="03050602040000000000" pitchFamily="66" charset="0"/>
                <a:ea typeface="+mn-lt"/>
                <a:cs typeface="+mn-lt"/>
              </a:rPr>
              <a:t>Godwinsons</a:t>
            </a:r>
            <a:r>
              <a:rPr lang="en-US" sz="500" b="1" dirty="0">
                <a:solidFill>
                  <a:schemeClr val="tx1"/>
                </a:solidFill>
                <a:latin typeface="XCCW Joined 19a" panose="03050602040000000000" pitchFamily="66" charset="0"/>
                <a:ea typeface="+mn-lt"/>
                <a:cs typeface="+mn-lt"/>
              </a:rPr>
              <a:t>, they seem to have made a deal with Harold in 1065, who helped </a:t>
            </a:r>
            <a:r>
              <a:rPr lang="en-US" sz="500" b="1" dirty="0" err="1">
                <a:solidFill>
                  <a:schemeClr val="tx1"/>
                </a:solidFill>
                <a:latin typeface="XCCW Joined 19a" panose="03050602040000000000" pitchFamily="66" charset="0"/>
                <a:ea typeface="+mn-lt"/>
                <a:cs typeface="+mn-lt"/>
              </a:rPr>
              <a:t>Morcar</a:t>
            </a:r>
            <a:r>
              <a:rPr lang="en-US" sz="500" b="1" dirty="0">
                <a:solidFill>
                  <a:schemeClr val="tx1"/>
                </a:solidFill>
                <a:latin typeface="XCCW Joined 19a" panose="03050602040000000000" pitchFamily="66" charset="0"/>
                <a:ea typeface="+mn-lt"/>
                <a:cs typeface="+mn-lt"/>
              </a:rPr>
              <a:t> into the Earldom of </a:t>
            </a:r>
            <a:r>
              <a:rPr lang="en-US" sz="500" b="1" dirty="0" err="1">
                <a:solidFill>
                  <a:schemeClr val="tx1"/>
                </a:solidFill>
                <a:latin typeface="XCCW Joined 19a" panose="03050602040000000000" pitchFamily="66" charset="0"/>
                <a:ea typeface="+mn-lt"/>
                <a:cs typeface="+mn-lt"/>
              </a:rPr>
              <a:t>Northumbria</a:t>
            </a:r>
            <a:r>
              <a:rPr lang="en-US" sz="500" b="1" dirty="0">
                <a:solidFill>
                  <a:schemeClr val="tx1"/>
                </a:solidFill>
                <a:latin typeface="XCCW Joined 19a" panose="03050602040000000000" pitchFamily="66" charset="0"/>
                <a:ea typeface="+mn-lt"/>
                <a:cs typeface="+mn-lt"/>
              </a:rPr>
              <a:t> in return for their support when Edward died</a:t>
            </a:r>
            <a:endParaRPr lang="en-US" sz="500" b="1" dirty="0">
              <a:solidFill>
                <a:schemeClr val="tx1"/>
              </a:solidFill>
              <a:latin typeface="XCCW Joined 19a" panose="03050602040000000000" pitchFamily="66" charset="0"/>
              <a:cs typeface="Calibri"/>
            </a:endParaRPr>
          </a:p>
          <a:p>
            <a:endParaRPr lang="en-US" sz="500" b="1"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ea typeface="+mn-lt"/>
                <a:cs typeface="+mn-lt"/>
              </a:rPr>
              <a:t>Tostig:</a:t>
            </a:r>
            <a:r>
              <a:rPr lang="en-US" sz="500" dirty="0">
                <a:solidFill>
                  <a:schemeClr val="tx1"/>
                </a:solidFill>
                <a:latin typeface="XCCW Joined 19a" panose="03050602040000000000" pitchFamily="66" charset="0"/>
                <a:ea typeface="+mn-lt"/>
                <a:cs typeface="+mn-lt"/>
              </a:rPr>
              <a:t> Brother of Harold and ex-Earl of </a:t>
            </a:r>
            <a:r>
              <a:rPr lang="en-US" sz="500" dirty="0" err="1">
                <a:solidFill>
                  <a:schemeClr val="tx1"/>
                </a:solidFill>
                <a:latin typeface="XCCW Joined 19a" panose="03050602040000000000" pitchFamily="66" charset="0"/>
                <a:ea typeface="+mn-lt"/>
                <a:cs typeface="+mn-lt"/>
              </a:rPr>
              <a:t>Northumbria</a:t>
            </a:r>
            <a:r>
              <a:rPr lang="en-US" sz="500" dirty="0">
                <a:solidFill>
                  <a:schemeClr val="tx1"/>
                </a:solidFill>
                <a:latin typeface="XCCW Joined 19a" panose="03050602040000000000" pitchFamily="66" charset="0"/>
                <a:ea typeface="+mn-lt"/>
                <a:cs typeface="+mn-lt"/>
              </a:rPr>
              <a:t>. Deposed by the Northumbrians in </a:t>
            </a:r>
            <a:r>
              <a:rPr lang="en-US" sz="500" dirty="0" err="1">
                <a:solidFill>
                  <a:schemeClr val="tx1"/>
                </a:solidFill>
                <a:latin typeface="XCCW Joined 19a" panose="03050602040000000000" pitchFamily="66" charset="0"/>
                <a:ea typeface="+mn-lt"/>
                <a:cs typeface="+mn-lt"/>
              </a:rPr>
              <a:t>favour</a:t>
            </a:r>
            <a:r>
              <a:rPr lang="en-US" sz="500" dirty="0">
                <a:solidFill>
                  <a:schemeClr val="tx1"/>
                </a:solidFill>
                <a:latin typeface="XCCW Joined 19a" panose="03050602040000000000" pitchFamily="66" charset="0"/>
                <a:ea typeface="+mn-lt"/>
                <a:cs typeface="+mn-lt"/>
              </a:rPr>
              <a:t> of </a:t>
            </a:r>
            <a:r>
              <a:rPr lang="en-US" sz="500" dirty="0" err="1">
                <a:solidFill>
                  <a:schemeClr val="tx1"/>
                </a:solidFill>
                <a:latin typeface="XCCW Joined 19a" panose="03050602040000000000" pitchFamily="66" charset="0"/>
                <a:ea typeface="+mn-lt"/>
                <a:cs typeface="+mn-lt"/>
              </a:rPr>
              <a:t>Morcar</a:t>
            </a:r>
            <a:r>
              <a:rPr lang="en-US" sz="500" dirty="0">
                <a:solidFill>
                  <a:schemeClr val="tx1"/>
                </a:solidFill>
                <a:latin typeface="XCCW Joined 19a" panose="03050602040000000000" pitchFamily="66" charset="0"/>
                <a:ea typeface="+mn-lt"/>
                <a:cs typeface="+mn-lt"/>
              </a:rPr>
              <a:t>, Tostig fled to Norway, where he plotted revenge against his brother Harold</a:t>
            </a:r>
            <a:endParaRPr lang="en-US" sz="500" dirty="0">
              <a:solidFill>
                <a:schemeClr val="tx1"/>
              </a:solidFill>
              <a:latin typeface="XCCW Joined 19a" panose="03050602040000000000" pitchFamily="66" charset="0"/>
              <a:cs typeface="Calibri"/>
            </a:endParaRPr>
          </a:p>
          <a:p>
            <a:endParaRPr lang="en-US" sz="500"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ea typeface="+mn-lt"/>
                <a:cs typeface="+mn-lt"/>
              </a:rPr>
              <a:t>Harald Hardrada: King of Norway. Persuaded to invade </a:t>
            </a:r>
            <a:r>
              <a:rPr lang="en-US" sz="500" b="1" dirty="0" err="1">
                <a:solidFill>
                  <a:schemeClr val="tx1"/>
                </a:solidFill>
                <a:latin typeface="XCCW Joined 19a" panose="03050602040000000000" pitchFamily="66" charset="0"/>
                <a:ea typeface="+mn-lt"/>
                <a:cs typeface="+mn-lt"/>
              </a:rPr>
              <a:t>Northumbria</a:t>
            </a:r>
            <a:r>
              <a:rPr lang="en-US" sz="500" b="1" dirty="0">
                <a:solidFill>
                  <a:schemeClr val="tx1"/>
                </a:solidFill>
                <a:latin typeface="XCCW Joined 19a" panose="03050602040000000000" pitchFamily="66" charset="0"/>
                <a:ea typeface="+mn-lt"/>
                <a:cs typeface="+mn-lt"/>
              </a:rPr>
              <a:t> in 1066 by Tostig. Their victory at Fulford and their defeat and death at Stamford Bridge probably ensured the success of William's invasion at Hastings.</a:t>
            </a:r>
            <a:endParaRPr lang="en-US" sz="500" b="1" dirty="0">
              <a:solidFill>
                <a:schemeClr val="tx1"/>
              </a:solidFill>
              <a:latin typeface="XCCW Joined 19a" panose="03050602040000000000" pitchFamily="66" charset="0"/>
              <a:cs typeface="Calibri"/>
            </a:endParaRPr>
          </a:p>
          <a:p>
            <a:endParaRPr lang="en-US" sz="500" b="1" dirty="0">
              <a:solidFill>
                <a:schemeClr val="tx1"/>
              </a:solidFill>
              <a:latin typeface="XCCW Joined 19a" panose="03050602040000000000" pitchFamily="66" charset="0"/>
              <a:ea typeface="+mn-lt"/>
              <a:cs typeface="+mn-lt"/>
            </a:endParaRPr>
          </a:p>
          <a:p>
            <a:r>
              <a:rPr lang="en-US" sz="500" b="1" dirty="0">
                <a:solidFill>
                  <a:schemeClr val="tx1"/>
                </a:solidFill>
                <a:latin typeface="XCCW Joined 19a" panose="03050602040000000000" pitchFamily="66" charset="0"/>
                <a:ea typeface="+mn-lt"/>
                <a:cs typeface="+mn-lt"/>
              </a:rPr>
              <a:t>Domesday Book: a complete written record of property ownership across England, and was completed in less than a year. At the time it was called the Winchester Book, but later became better known as the Domesday Book</a:t>
            </a:r>
            <a:endParaRPr lang="en-US" sz="500" b="1" dirty="0">
              <a:solidFill>
                <a:schemeClr val="tx1"/>
              </a:solidFill>
              <a:latin typeface="XCCW Joined 19a" panose="03050602040000000000" pitchFamily="66" charset="0"/>
              <a:cs typeface="Calibri"/>
            </a:endParaRPr>
          </a:p>
          <a:p>
            <a:endParaRPr lang="en-US" sz="500"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ea typeface="+mn-lt"/>
                <a:cs typeface="+mn-lt"/>
              </a:rPr>
              <a:t>Feudal system</a:t>
            </a:r>
            <a:r>
              <a:rPr lang="en-US" sz="500" dirty="0">
                <a:solidFill>
                  <a:schemeClr val="tx1"/>
                </a:solidFill>
                <a:latin typeface="XCCW Joined 19a" panose="03050602040000000000" pitchFamily="66" charset="0"/>
                <a:ea typeface="+mn-lt"/>
                <a:cs typeface="+mn-lt"/>
              </a:rPr>
              <a:t>:  a way of structuring society around relationships that were derived from the holding of land in exchange for service or labor</a:t>
            </a:r>
            <a:endParaRPr lang="en-US" sz="500" dirty="0">
              <a:solidFill>
                <a:schemeClr val="tx1"/>
              </a:solidFill>
              <a:latin typeface="XCCW Joined 19a" panose="03050602040000000000" pitchFamily="66" charset="0"/>
              <a:cs typeface="Calibri"/>
            </a:endParaRPr>
          </a:p>
          <a:p>
            <a:endParaRPr lang="en-US" sz="500" b="1"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cs typeface="Calibri"/>
              </a:rPr>
              <a:t>The Battle of Stamford Bridge: </a:t>
            </a:r>
            <a:r>
              <a:rPr lang="en-US" sz="500" b="1" dirty="0">
                <a:solidFill>
                  <a:schemeClr val="tx1"/>
                </a:solidFill>
                <a:latin typeface="XCCW Joined 19a" panose="03050602040000000000" pitchFamily="66" charset="0"/>
                <a:ea typeface="+mn-lt"/>
                <a:cs typeface="+mn-lt"/>
              </a:rPr>
              <a:t> took place at the village of Stamford Bridge, East Riding of Yorkshire, in England, on 25 September 1066, between an English army under King Harold Godwinson and an invading Norwegian force</a:t>
            </a:r>
            <a:endParaRPr lang="en-US" sz="500"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ea typeface="+mn-lt"/>
                <a:cs typeface="+mn-lt"/>
              </a:rPr>
              <a:t>The Battle of Hastings</a:t>
            </a:r>
            <a:r>
              <a:rPr lang="en-US" sz="500" dirty="0">
                <a:solidFill>
                  <a:schemeClr val="tx1"/>
                </a:solidFill>
                <a:latin typeface="XCCW Joined 19a" panose="03050602040000000000" pitchFamily="66" charset="0"/>
                <a:ea typeface="+mn-lt"/>
                <a:cs typeface="+mn-lt"/>
              </a:rPr>
              <a:t>: fought on 14 October 1066 between the Norman-French army of William, the Duke of Normandy, and an English army under the Anglo-Saxon King Harold Godwinson, beginning the Norman conquest of England.</a:t>
            </a:r>
            <a:endParaRPr lang="en-US" sz="500" b="1" dirty="0">
              <a:solidFill>
                <a:schemeClr val="tx1"/>
              </a:solidFill>
              <a:latin typeface="XCCW Joined 19a" panose="03050602040000000000" pitchFamily="66" charset="0"/>
              <a:cs typeface="Calibri"/>
            </a:endParaRPr>
          </a:p>
          <a:p>
            <a:r>
              <a:rPr lang="en-US" sz="500" b="1" dirty="0">
                <a:solidFill>
                  <a:schemeClr val="tx1"/>
                </a:solidFill>
                <a:latin typeface="XCCW Joined 19a" panose="03050602040000000000" pitchFamily="66" charset="0"/>
                <a:ea typeface="+mn-lt"/>
                <a:cs typeface="+mn-lt"/>
              </a:rPr>
              <a:t>The divine right of kings: A king is chosen to rule by God</a:t>
            </a:r>
            <a:endParaRPr lang="en-US" sz="500" b="1" dirty="0">
              <a:solidFill>
                <a:schemeClr val="tx1"/>
              </a:solidFill>
              <a:latin typeface="XCCW Joined 19a" panose="03050602040000000000" pitchFamily="66" charset="0"/>
              <a:cs typeface="Calibri"/>
            </a:endParaRPr>
          </a:p>
          <a:p>
            <a:endParaRPr lang="en-US" sz="600" dirty="0">
              <a:solidFill>
                <a:schemeClr val="tx1"/>
              </a:solidFill>
              <a:latin typeface="Calibri"/>
              <a:cs typeface="Calibri"/>
            </a:endParaRPr>
          </a:p>
          <a:p>
            <a:endParaRPr lang="en-US" sz="600" dirty="0">
              <a:solidFill>
                <a:schemeClr val="tx1"/>
              </a:solidFill>
              <a:latin typeface="Calibri"/>
              <a:cs typeface="Calibri"/>
            </a:endParaRPr>
          </a:p>
          <a:p>
            <a:endParaRPr lang="en-US" sz="800" dirty="0">
              <a:solidFill>
                <a:schemeClr val="tx1"/>
              </a:solidFill>
              <a:latin typeface="Calibri"/>
              <a:cs typeface="Calibri"/>
            </a:endParaRPr>
          </a:p>
          <a:p>
            <a:endParaRPr lang="en-US" sz="800" dirty="0">
              <a:solidFill>
                <a:schemeClr val="tx1"/>
              </a:solidFill>
              <a:latin typeface="Calibri"/>
              <a:cs typeface="Calibri"/>
            </a:endParaRPr>
          </a:p>
          <a:p>
            <a:endParaRPr lang="en-US" sz="800" b="1" dirty="0">
              <a:solidFill>
                <a:schemeClr val="tx1"/>
              </a:solidFill>
              <a:latin typeface="Calibri"/>
              <a:cs typeface="Calibri"/>
            </a:endParaRPr>
          </a:p>
          <a:p>
            <a:endParaRPr lang="en-US" sz="800" b="1" dirty="0">
              <a:solidFill>
                <a:schemeClr val="tx1"/>
              </a:solidFill>
              <a:latin typeface="Calibri"/>
              <a:cs typeface="Calibri"/>
            </a:endParaRPr>
          </a:p>
          <a:p>
            <a:endParaRPr lang="en-US" sz="800" dirty="0">
              <a:solidFill>
                <a:schemeClr val="tx1"/>
              </a:solidFill>
              <a:latin typeface="Calibri"/>
              <a:cs typeface="Calibri"/>
            </a:endParaRPr>
          </a:p>
          <a:p>
            <a:endParaRPr lang="en-US" sz="800" dirty="0">
              <a:solidFill>
                <a:schemeClr val="tx1"/>
              </a:solidFill>
              <a:latin typeface="Calibri"/>
              <a:cs typeface="Calibri"/>
            </a:endParaRPr>
          </a:p>
          <a:p>
            <a:endParaRPr lang="en-US" sz="800" dirty="0">
              <a:solidFill>
                <a:schemeClr val="tx1"/>
              </a:solidFill>
              <a:latin typeface="Calibri"/>
              <a:cs typeface="Calibri"/>
            </a:endParaRPr>
          </a:p>
          <a:p>
            <a:endParaRPr lang="en-US" sz="800" dirty="0">
              <a:solidFill>
                <a:schemeClr val="tx1"/>
              </a:solidFill>
              <a:latin typeface="Calibri"/>
              <a:cs typeface="Calibri"/>
            </a:endParaRPr>
          </a:p>
          <a:p>
            <a:endParaRPr lang="en-GB" sz="800" b="1" u="sng" dirty="0">
              <a:solidFill>
                <a:schemeClr val="tx1"/>
              </a:solidFill>
              <a:latin typeface="XCCW Joined 19a"/>
              <a:cs typeface="Arial"/>
            </a:endParaRPr>
          </a:p>
        </p:txBody>
      </p:sp>
      <p:sp>
        <p:nvSpPr>
          <p:cNvPr id="5" name="TextBox 4">
            <a:extLst>
              <a:ext uri="{FF2B5EF4-FFF2-40B4-BE49-F238E27FC236}">
                <a16:creationId xmlns:a16="http://schemas.microsoft.com/office/drawing/2014/main" id="{94B5D847-07E9-477F-A15B-703F4E6A7AE2}"/>
              </a:ext>
            </a:extLst>
          </p:cNvPr>
          <p:cNvSpPr txBox="1"/>
          <p:nvPr/>
        </p:nvSpPr>
        <p:spPr>
          <a:xfrm>
            <a:off x="3002533" y="4645719"/>
            <a:ext cx="2505075"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700" b="1" dirty="0">
                <a:latin typeface="XCCW Joined 19a" panose="03050602040000000000" pitchFamily="66" charset="0"/>
                <a:cs typeface="Calibri"/>
              </a:rPr>
              <a:t>Culture and Society</a:t>
            </a:r>
          </a:p>
          <a:p>
            <a:r>
              <a:rPr lang="en-US" sz="700" dirty="0">
                <a:latin typeface="XCCW Joined 19a" panose="03050602040000000000" pitchFamily="66" charset="0"/>
                <a:ea typeface="+mn-lt"/>
                <a:cs typeface="+mn-lt"/>
              </a:rPr>
              <a:t>The conquest saw the </a:t>
            </a:r>
            <a:r>
              <a:rPr lang="en-US" sz="700" b="1" dirty="0">
                <a:latin typeface="XCCW Joined 19a" panose="03050602040000000000" pitchFamily="66" charset="0"/>
                <a:ea typeface="+mn-lt"/>
                <a:cs typeface="+mn-lt"/>
              </a:rPr>
              <a:t>Norman</a:t>
            </a:r>
            <a:r>
              <a:rPr lang="en-US" sz="700" dirty="0">
                <a:latin typeface="XCCW Joined 19a" panose="03050602040000000000" pitchFamily="66" charset="0"/>
                <a:ea typeface="+mn-lt"/>
                <a:cs typeface="+mn-lt"/>
              </a:rPr>
              <a:t> elite replace that of the Anglo-Saxons and take over the country's lands, the Church was restructured, a new architecture was introduced in the form of motte and bailey castles and Romanesque cathedrals, feudalism became much more widespread.</a:t>
            </a:r>
            <a:endParaRPr lang="en-US" sz="700" dirty="0">
              <a:latin typeface="XCCW Joined 19a" panose="03050602040000000000" pitchFamily="66" charset="0"/>
            </a:endParaRPr>
          </a:p>
          <a:p>
            <a:r>
              <a:rPr lang="en-US" sz="700" dirty="0">
                <a:latin typeface="XCCW Joined 19a" panose="03050602040000000000" pitchFamily="66" charset="0"/>
                <a:ea typeface="+mn-lt"/>
                <a:cs typeface="+mn-lt"/>
              </a:rPr>
              <a:t>The rulers of Normandy (in the north of present-day France) in the 11th century were originally from Scandinavia. Normans were originally 'north-men'. By the 11th century they had developed quite a different society from the world of the </a:t>
            </a:r>
            <a:r>
              <a:rPr lang="en-US" sz="700" b="1" u="sng" dirty="0">
                <a:latin typeface="XCCW Joined 19a" panose="03050602040000000000" pitchFamily="66" charset="0"/>
                <a:ea typeface="+mn-lt"/>
                <a:cs typeface="+mn-lt"/>
              </a:rPr>
              <a:t>Vikings</a:t>
            </a:r>
            <a:r>
              <a:rPr lang="en-US" sz="700" dirty="0">
                <a:latin typeface="XCCW Joined 19a" panose="03050602040000000000" pitchFamily="66" charset="0"/>
                <a:ea typeface="+mn-lt"/>
                <a:cs typeface="+mn-lt"/>
              </a:rPr>
              <a:t> that they belonged to a hundred years before</a:t>
            </a:r>
            <a:endParaRPr lang="en-US" sz="700" dirty="0">
              <a:latin typeface="XCCW Joined 19a" panose="03050602040000000000" pitchFamily="66" charset="0"/>
              <a:cs typeface="Calibri"/>
            </a:endParaRPr>
          </a:p>
        </p:txBody>
      </p:sp>
    </p:spTree>
    <p:extLst>
      <p:ext uri="{BB962C8B-B14F-4D97-AF65-F5344CB8AC3E}">
        <p14:creationId xmlns:p14="http://schemas.microsoft.com/office/powerpoint/2010/main" val="37416017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3884</TotalTime>
  <Words>1115</Words>
  <Application>Microsoft Office PowerPoint</Application>
  <PresentationFormat>A4 Paper (210x297 mm)</PresentationFormat>
  <Paragraphs>92</Paragraphs>
  <Slides>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vt:i4>
      </vt:variant>
    </vt:vector>
  </HeadingPairs>
  <TitlesOfParts>
    <vt:vector size="12" baseType="lpstr">
      <vt:lpstr>Arial</vt:lpstr>
      <vt:lpstr>Calibri</vt:lpstr>
      <vt:lpstr>Calibri Light</vt:lpstr>
      <vt:lpstr>NTCursive</vt:lpstr>
      <vt:lpstr>NTCursiveGrey</vt:lpstr>
      <vt:lpstr>Nunito</vt:lpstr>
      <vt:lpstr>Segoe UI</vt:lpstr>
      <vt:lpstr>Times New Roman</vt:lpstr>
      <vt:lpstr>XCCW Joined 19a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Neil Mc Pherson</dc:creator>
  <cp:lastModifiedBy>Todd Geary</cp:lastModifiedBy>
  <cp:revision>519</cp:revision>
  <cp:lastPrinted>2020-11-04T16:01:37Z</cp:lastPrinted>
  <dcterms:created xsi:type="dcterms:W3CDTF">2019-10-31T16:05:36Z</dcterms:created>
  <dcterms:modified xsi:type="dcterms:W3CDTF">2023-03-06T12:40:56Z</dcterms:modified>
</cp:coreProperties>
</file>