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906000" cy="6858000" type="A4"/>
  <p:notesSz cx="6797675" cy="9982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5494"/>
    <a:srgbClr val="665692"/>
    <a:srgbClr val="8041A7"/>
    <a:srgbClr val="A614D4"/>
    <a:srgbClr val="A43CAC"/>
    <a:srgbClr val="F479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>
        <p:scale>
          <a:sx n="140" d="100"/>
          <a:sy n="140" d="100"/>
        </p:scale>
        <p:origin x="-1062" y="-7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0FDA1-FFCC-420A-81FE-F23755E5FFC5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CF4F02-4415-468A-8F4F-BC0A5EE63B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3701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966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BD73D5-C677-44F1-93B3-E94451BBE46A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95325" y="749300"/>
            <a:ext cx="5407025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41266"/>
            <a:ext cx="5438775" cy="449222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80936"/>
            <a:ext cx="2946400" cy="49966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92996F-67F1-4C1C-BA48-B4A9469D3C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3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95325" y="749300"/>
            <a:ext cx="5407025" cy="37433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2996F-67F1-4C1C-BA48-B4A9469D3CA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951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3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437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8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8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1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211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8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8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188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80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27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192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373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492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326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9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807EA-7F35-4D11-B7E4-94E7AE0ADA7C}" type="datetimeFigureOut">
              <a:rPr lang="en-GB" smtClean="0"/>
              <a:t>24/03/2022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716487-0346-4B8D-AAF8-CFA3420F8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31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google.com/search?rlz=1C1GCEV_enGB918GB918&amp;q=Aneurin+Bevan&amp;stick=H4sIAAAAAAAAAOPgE-LUz9U3MEwrt8xQ4gAxM3Kzs7RUs5Ot9POL0hPzMqsSSzLz81A4Vmn5pXkpqUWLWHkd81JLizLzFJxSyxLzdrAy7mJn4mAAABf4XJlWAAAA&amp;sa=X&amp;ved=2ahUKEwiew-7UwN72AhWSSsAKHeGADd8QmxMoAXoECCcQAw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C69FB0E-9C17-4855-B6D2-6787AFA57D25}"/>
              </a:ext>
            </a:extLst>
          </p:cNvPr>
          <p:cNvSpPr/>
          <p:nvPr/>
        </p:nvSpPr>
        <p:spPr>
          <a:xfrm>
            <a:off x="147145" y="611638"/>
            <a:ext cx="3987533" cy="2817362"/>
          </a:xfrm>
          <a:prstGeom prst="roundRect">
            <a:avLst/>
          </a:prstGeom>
          <a:solidFill>
            <a:schemeClr val="bg1">
              <a:lumMod val="85000"/>
              <a:alpha val="94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numCol="1" rtlCol="0" anchor="t" anchorCtr="0"/>
          <a:lstStyle/>
          <a:p>
            <a:pPr algn="ctr"/>
            <a:r>
              <a:rPr lang="en-GB" sz="1200" b="1" u="sng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Key Questions</a:t>
            </a:r>
          </a:p>
          <a:p>
            <a:pPr algn="ctr"/>
            <a:endParaRPr lang="en-GB" sz="800" b="1" u="sng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  <a:p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How was the plague transmitted to humans?</a:t>
            </a: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How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did people during this time think the plague was spread?</a:t>
            </a: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What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remedies did doctors use for people who had the plague?</a:t>
            </a: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What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caused the end of the plague?</a:t>
            </a: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How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was the vaccine for smallpox discovered?</a:t>
            </a: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Who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discovered Antibiotics?</a:t>
            </a: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How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was penicillin discovered?</a:t>
            </a: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How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does modern medicine compare to medicine in the  16th and 17</a:t>
            </a:r>
            <a:r>
              <a:rPr lang="en-GB" sz="1200" baseline="300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t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 Century?</a:t>
            </a:r>
            <a:endParaRPr lang="en-GB" sz="1200" u="sng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  <a:p>
            <a:pPr marL="285757" indent="-285757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44A9C8D-EAEB-44A0-AB95-611DBE11C3F3}"/>
              </a:ext>
            </a:extLst>
          </p:cNvPr>
          <p:cNvSpPr/>
          <p:nvPr/>
        </p:nvSpPr>
        <p:spPr>
          <a:xfrm>
            <a:off x="197257" y="121173"/>
            <a:ext cx="3742611" cy="391310"/>
          </a:xfrm>
          <a:prstGeom prst="roundRect">
            <a:avLst/>
          </a:prstGeom>
          <a:solidFill>
            <a:schemeClr val="bg1">
              <a:lumMod val="50000"/>
              <a:alpha val="28627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Summer One: Plague, Pox and Antibiotics</a:t>
            </a:r>
          </a:p>
        </p:txBody>
      </p:sp>
      <p:sp>
        <p:nvSpPr>
          <p:cNvPr id="20" name="Rounded Rectangle 5">
            <a:extLst>
              <a:ext uri="{FF2B5EF4-FFF2-40B4-BE49-F238E27FC236}">
                <a16:creationId xmlns:a16="http://schemas.microsoft.com/office/drawing/2014/main" id="{7BAF6C77-1749-456A-8C55-FFF6507C4DDA}"/>
              </a:ext>
            </a:extLst>
          </p:cNvPr>
          <p:cNvSpPr/>
          <p:nvPr/>
        </p:nvSpPr>
        <p:spPr>
          <a:xfrm>
            <a:off x="4433709" y="397898"/>
            <a:ext cx="1309191" cy="568858"/>
          </a:xfrm>
          <a:prstGeom prst="roundRect">
            <a:avLst/>
          </a:prstGeom>
          <a:solidFill>
            <a:srgbClr val="FFFF00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 smtClean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pPr algn="ctr"/>
            <a:r>
              <a:rPr lang="en-GB" sz="16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Great People</a:t>
            </a:r>
            <a:endParaRPr lang="en-GB" sz="16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2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endParaRPr lang="en-GB" sz="12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6705236-F9DA-4903-9251-87730E55B03B}"/>
              </a:ext>
            </a:extLst>
          </p:cNvPr>
          <p:cNvSpPr/>
          <p:nvPr/>
        </p:nvSpPr>
        <p:spPr>
          <a:xfrm>
            <a:off x="241311" y="3612672"/>
            <a:ext cx="1627243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1348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The First Plague strikes London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3FD45AF-CDE6-4B6E-9332-0D717332ACD1}"/>
              </a:ext>
            </a:extLst>
          </p:cNvPr>
          <p:cNvSpPr/>
          <p:nvPr/>
        </p:nvSpPr>
        <p:spPr>
          <a:xfrm>
            <a:off x="241311" y="4672707"/>
            <a:ext cx="1627243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1518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First Plague regulations introduced in London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D6354F8-7DB9-423E-B6A6-0A406AF09BAB}"/>
              </a:ext>
            </a:extLst>
          </p:cNvPr>
          <p:cNvSpPr/>
          <p:nvPr/>
        </p:nvSpPr>
        <p:spPr>
          <a:xfrm>
            <a:off x="260376" y="5704659"/>
            <a:ext cx="1627243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1562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Queen Elizabeth I is struck down with Smallpox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A20EC78-D9B6-4B8A-AEEF-050FDF31F86B}"/>
              </a:ext>
            </a:extLst>
          </p:cNvPr>
          <p:cNvSpPr/>
          <p:nvPr/>
        </p:nvSpPr>
        <p:spPr>
          <a:xfrm>
            <a:off x="2119398" y="3636538"/>
            <a:ext cx="1627243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1658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Oliver Cromwell dies of Malaria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0B2001DC-3F13-4DAB-8D31-B4DCF06CCD43}"/>
              </a:ext>
            </a:extLst>
          </p:cNvPr>
          <p:cNvSpPr/>
          <p:nvPr/>
        </p:nvSpPr>
        <p:spPr>
          <a:xfrm>
            <a:off x="2109865" y="4666421"/>
            <a:ext cx="1627243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1664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The Plague returns to London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A2620F-1DB9-4FEA-8350-80A86F892D6A}"/>
              </a:ext>
            </a:extLst>
          </p:cNvPr>
          <p:cNvSpPr/>
          <p:nvPr/>
        </p:nvSpPr>
        <p:spPr>
          <a:xfrm>
            <a:off x="2119399" y="5711282"/>
            <a:ext cx="1627243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1665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February- Major outbreak in London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A4E5473A-A2D6-4E38-964B-C2DE80442A01}"/>
              </a:ext>
            </a:extLst>
          </p:cNvPr>
          <p:cNvSpPr/>
          <p:nvPr/>
        </p:nvSpPr>
        <p:spPr>
          <a:xfrm>
            <a:off x="3978422" y="3647107"/>
            <a:ext cx="1627243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1665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December- People who fled now return to London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3A5AAB14-547C-41F1-8444-CEDE740E8703}"/>
              </a:ext>
            </a:extLst>
          </p:cNvPr>
          <p:cNvSpPr/>
          <p:nvPr/>
        </p:nvSpPr>
        <p:spPr>
          <a:xfrm>
            <a:off x="3978421" y="4661500"/>
            <a:ext cx="1627243" cy="1069600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1666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Great Fire of London wipes out most of the disease carrying rats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EF07640C-343B-4A60-8C1A-827F5572321C}"/>
              </a:ext>
            </a:extLst>
          </p:cNvPr>
          <p:cNvSpPr/>
          <p:nvPr/>
        </p:nvSpPr>
        <p:spPr>
          <a:xfrm>
            <a:off x="5790263" y="3647107"/>
            <a:ext cx="1711756" cy="1112982"/>
          </a:xfrm>
          <a:prstGeom prst="round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1667</a:t>
            </a:r>
            <a:endParaRPr lang="en-GB" sz="900" b="1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Sir Christopher Wren planned the new city and the rebuilding of London took over 30 years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AB8F3C60-C348-4482-847C-1C3234265CDF}"/>
              </a:ext>
            </a:extLst>
          </p:cNvPr>
          <p:cNvSpPr/>
          <p:nvPr/>
        </p:nvSpPr>
        <p:spPr>
          <a:xfrm>
            <a:off x="5762464" y="4823288"/>
            <a:ext cx="1711756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1796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Edward Jenner discovers a Small Pox vaccine 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565E034-8DEC-486B-A76D-B51CE1850597}"/>
              </a:ext>
            </a:extLst>
          </p:cNvPr>
          <p:cNvSpPr/>
          <p:nvPr/>
        </p:nvSpPr>
        <p:spPr>
          <a:xfrm>
            <a:off x="5762464" y="5840644"/>
            <a:ext cx="1711756" cy="95415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1853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Smallpox vaccine is made compulsory in the British Isles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A2187EBC-F7F0-44B0-87DB-17732B9D315D}"/>
              </a:ext>
            </a:extLst>
          </p:cNvPr>
          <p:cNvSpPr/>
          <p:nvPr/>
        </p:nvSpPr>
        <p:spPr>
          <a:xfrm>
            <a:off x="7631016" y="3595479"/>
            <a:ext cx="1711756" cy="954157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1928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Penicillin is discovered by Alexander Fleming 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034DEDDE-2A01-46AD-B75E-EF2366F534CA}"/>
              </a:ext>
            </a:extLst>
          </p:cNvPr>
          <p:cNvSpPr/>
          <p:nvPr/>
        </p:nvSpPr>
        <p:spPr>
          <a:xfrm>
            <a:off x="7628788" y="4653806"/>
            <a:ext cx="1711756" cy="954157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1948 </a:t>
            </a:r>
          </a:p>
          <a:p>
            <a:pPr algn="ctr"/>
            <a:r>
              <a:rPr lang="en-GB" sz="9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NHS is formed by </a:t>
            </a:r>
            <a:r>
              <a:rPr lang="en-GB" sz="1200" dirty="0">
                <a:solidFill>
                  <a:schemeClr val="tx1"/>
                </a:solidFill>
                <a:latin typeface="Letter-join No-Lead 40" panose="02000503000000020003" pitchFamily="50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Aneurin Bevan</a:t>
            </a:r>
            <a:endParaRPr lang="en-GB" sz="1200" b="1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85D4E737-A1CD-4E27-928C-C649C96D4490}"/>
              </a:ext>
            </a:extLst>
          </p:cNvPr>
          <p:cNvSpPr/>
          <p:nvPr/>
        </p:nvSpPr>
        <p:spPr>
          <a:xfrm>
            <a:off x="7628788" y="5731100"/>
            <a:ext cx="1711756" cy="954157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1980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World Health Organisation declares Small Pox eradicated</a:t>
            </a:r>
            <a:endParaRPr lang="en-GB" sz="16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7DED25F0-A23B-41B2-869D-93BBB6A0B45E}"/>
              </a:ext>
            </a:extLst>
          </p:cNvPr>
          <p:cNvSpPr/>
          <p:nvPr/>
        </p:nvSpPr>
        <p:spPr>
          <a:xfrm>
            <a:off x="6769080" y="170513"/>
            <a:ext cx="2975113" cy="874536"/>
          </a:xfrm>
          <a:prstGeom prst="roundRect">
            <a:avLst/>
          </a:prstGeom>
          <a:solidFill>
            <a:schemeClr val="accent3">
              <a:lumMod val="40000"/>
              <a:lumOff val="60000"/>
              <a:alpha val="79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000" b="1" u="sng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Useful Links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63DC6D7-2804-49E9-9179-C5DEAE96F763}"/>
              </a:ext>
            </a:extLst>
          </p:cNvPr>
          <p:cNvSpPr/>
          <p:nvPr/>
        </p:nvSpPr>
        <p:spPr>
          <a:xfrm>
            <a:off x="4326890" y="1146312"/>
            <a:ext cx="1752438" cy="233433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1796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Edward Jenner discovered a way to immunise people against 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Small Pox</a:t>
            </a:r>
          </a:p>
          <a:p>
            <a:pPr algn="ctr"/>
            <a:endParaRPr lang="en-GB" sz="105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He inoculated an 8 year old boy to create immunity to Smallpox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E037FF5D-5DB3-4110-A579-A17494D12058}"/>
              </a:ext>
            </a:extLst>
          </p:cNvPr>
          <p:cNvSpPr/>
          <p:nvPr/>
        </p:nvSpPr>
        <p:spPr>
          <a:xfrm>
            <a:off x="7922656" y="1117468"/>
            <a:ext cx="1875301" cy="217619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1928</a:t>
            </a: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Alexander Fleming was a microbiologist who discovered Penicillin.</a:t>
            </a:r>
          </a:p>
          <a:p>
            <a:pPr algn="ctr"/>
            <a:endParaRPr lang="en-GB" sz="105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pPr algn="ctr"/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He observed that  blob of mould had grown in dirty petri dish.</a:t>
            </a:r>
          </a:p>
          <a:p>
            <a:pPr algn="ctr"/>
            <a:endParaRPr lang="en-GB" sz="1050" b="1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5ECCD103-E264-4A8C-8CA6-A6667A214820}"/>
              </a:ext>
            </a:extLst>
          </p:cNvPr>
          <p:cNvSpPr/>
          <p:nvPr/>
        </p:nvSpPr>
        <p:spPr>
          <a:xfrm>
            <a:off x="6187371" y="1153176"/>
            <a:ext cx="1627243" cy="232747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2B24E2-C2DB-47A3-96F4-27BD94643A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829" t="15217" r="23544" b="18256"/>
          <a:stretch/>
        </p:blipFill>
        <p:spPr>
          <a:xfrm>
            <a:off x="6472115" y="1378828"/>
            <a:ext cx="1120724" cy="941435"/>
          </a:xfrm>
          <a:prstGeom prst="rect">
            <a:avLst/>
          </a:prstGeom>
        </p:spPr>
      </p:pic>
      <p:pic>
        <p:nvPicPr>
          <p:cNvPr id="1026" name="Picture 2" descr="Sir Alexander Fleming – Facts - NobelPrize.org">
            <a:extLst>
              <a:ext uri="{FF2B5EF4-FFF2-40B4-BE49-F238E27FC236}">
                <a16:creationId xmlns:a16="http://schemas.microsoft.com/office/drawing/2014/main" id="{622E37AC-B2E5-46F8-8D1E-97B2D59AC3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115" y="2367358"/>
            <a:ext cx="1112089" cy="98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preview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638" y="84290"/>
            <a:ext cx="724704" cy="999592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10742" y="6090213"/>
            <a:ext cx="1665796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 smtClean="0"/>
              <a:t>Here are some of the key dates in History about Plague and Medicine </a:t>
            </a:r>
            <a:endParaRPr lang="en-GB" sz="1000" b="1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762464" y="1696825"/>
            <a:ext cx="628909" cy="94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7673581" y="3020347"/>
            <a:ext cx="8110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1601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C69FB0E-9C17-4855-B6D2-6787AFA57D25}"/>
              </a:ext>
            </a:extLst>
          </p:cNvPr>
          <p:cNvSpPr/>
          <p:nvPr/>
        </p:nvSpPr>
        <p:spPr>
          <a:xfrm>
            <a:off x="120188" y="266131"/>
            <a:ext cx="9725395" cy="3596185"/>
          </a:xfrm>
          <a:prstGeom prst="roundRect">
            <a:avLst/>
          </a:prstGeom>
          <a:solidFill>
            <a:schemeClr val="bg1">
              <a:lumMod val="75000"/>
              <a:alpha val="77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6800" rIns="46800" numCol="3" rtlCol="0" anchor="t" anchorCtr="0"/>
          <a:lstStyle/>
          <a:p>
            <a:pPr algn="ctr"/>
            <a:r>
              <a:rPr lang="en-GB" sz="1400" b="1" u="sng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Key Vocab and Glossary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Antibiotics:</a:t>
            </a:r>
            <a:r>
              <a:rPr lang="en-GB" sz="10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a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medicine (such as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penicillin)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that inhibits the growth of or destroys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microorganisms.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Apothecary:</a:t>
            </a:r>
            <a:r>
              <a:rPr lang="en-GB" sz="10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a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person who prepared and sold medicines and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drugs.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Bacteria: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 </a:t>
            </a:r>
            <a:r>
              <a:rPr lang="en-GB" sz="105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Bacteria, also called germs, are microscopic organisms not visible with the naked eye</a:t>
            </a:r>
            <a:r>
              <a:rPr lang="en-GB" dirty="0"/>
              <a:t>.</a:t>
            </a:r>
            <a:endParaRPr lang="en-GB" sz="1000" dirty="0" smtClean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Bubonic </a:t>
            </a:r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Plague:</a:t>
            </a:r>
            <a:r>
              <a:rPr lang="en-GB" sz="10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the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commonest form of plague in humans, characterized by fever, delirium, and the formation of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buboes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Contagious:</a:t>
            </a:r>
            <a:r>
              <a:rPr lang="en-GB" sz="10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spread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from one person or organism to another, typically by direct contact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.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Eradicated: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to destroy completely </a:t>
            </a:r>
            <a:endParaRPr lang="en-GB" sz="1000" dirty="0" smtClean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Herb wife: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 woman who sells herbs</a:t>
            </a:r>
          </a:p>
          <a:p>
            <a:endParaRPr lang="en-GB" sz="1000" b="1" dirty="0" smtClean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Immunisation: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the action of making a person or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animal immune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to infection, typically by inoculation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Infection: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the process of infecting or the state of being infected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Inoculation: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the action of inoculating or of being inoculated; vaccination.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Microorganism: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 microscopic organism, especially a bacterium, virus, or fungus.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Physician: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 person qualified to practise medicine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>
                <a:solidFill>
                  <a:schemeClr val="tx1"/>
                </a:solidFill>
                <a:latin typeface="Letter-join No-Lead 40" panose="02000503000000020003" pitchFamily="50" charset="0"/>
              </a:rPr>
              <a:t>Plague </a:t>
            </a:r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Doctor: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 plague doctor was a physician who treated victims of the bubonic plague during epidemics. 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Remedies: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 medicine or treatment for a disease or injury.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Smallpox: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an acute contagious viral disease, with fever and pustules that usually leave permanent scars. It was effectively eradicated through vaccination by 1979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Transmission: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the action or process of transmitting something, or the state of being transmitted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Vaccine: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a substance used to stimulate the production of antibodies and provide immunity against one or several diseases</a:t>
            </a:r>
          </a:p>
          <a:p>
            <a:endParaRPr lang="en-GB" sz="1000" dirty="0">
              <a:solidFill>
                <a:schemeClr val="tx1"/>
              </a:solidFill>
              <a:latin typeface="Letter-join No-Lead 40" panose="02000503000000020003" pitchFamily="50" charset="0"/>
            </a:endParaRPr>
          </a:p>
          <a:p>
            <a:r>
              <a:rPr lang="en-GB" sz="1000" b="1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Virus: </a:t>
            </a:r>
            <a:r>
              <a:rPr lang="en-GB" sz="1000" dirty="0" smtClean="0">
                <a:solidFill>
                  <a:schemeClr val="tx1"/>
                </a:solidFill>
                <a:latin typeface="Letter-join No-Lead 40" panose="02000503000000020003" pitchFamily="50" charset="0"/>
              </a:rPr>
              <a:t>A </a:t>
            </a:r>
            <a:r>
              <a:rPr lang="en-GB" sz="1000" dirty="0">
                <a:solidFill>
                  <a:schemeClr val="tx1"/>
                </a:solidFill>
                <a:latin typeface="Letter-join No-Lead 40" panose="02000503000000020003" pitchFamily="50" charset="0"/>
              </a:rPr>
              <a:t>virus is an infectious agent that can only replicate within a host organism. Viruses can infect a variety of living organisms, including bacteria, plants, and animals. Viruses are so small that a microscope is necessary to visualize them, and they have a very simple structure.</a:t>
            </a:r>
            <a:endParaRPr lang="en-GB" sz="1000" u="sng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  <a:p>
            <a:endParaRPr lang="en-GB" sz="1100" u="sng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  <a:p>
            <a:pPr algn="ctr"/>
            <a:endParaRPr lang="en-GB" sz="1100" u="sng" dirty="0">
              <a:solidFill>
                <a:schemeClr val="tx1"/>
              </a:solidFill>
              <a:latin typeface="Letter-join No-Lead 40" panose="02000503000000020003" pitchFamily="50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solidFill>
                <a:schemeClr val="tx1"/>
              </a:solidFill>
              <a:latin typeface="XCCW Joined 19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7" name="Text Box 2">
            <a:extLst>
              <a:ext uri="{FF2B5EF4-FFF2-40B4-BE49-F238E27FC236}">
                <a16:creationId xmlns:a16="http://schemas.microsoft.com/office/drawing/2014/main" id="{541F0069-CD44-467E-A486-81FAEAFE33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7688" y="10645775"/>
            <a:ext cx="2995612" cy="371475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accent4">
                  <a:lumMod val="75000"/>
                </a:scheme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>
                <a:effectLst/>
                <a:latin typeface="Berlin Sans FB Demi" panose="020E0802020502020306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Ancient Greece Timeline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804E87-7B37-48C8-A7F4-20C51F2DF1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1710" y="3953462"/>
            <a:ext cx="1222209" cy="932113"/>
          </a:xfrm>
          <a:prstGeom prst="rect">
            <a:avLst/>
          </a:prstGeom>
          <a:ln w="22225">
            <a:solidFill>
              <a:schemeClr val="tx1"/>
            </a:solidFill>
          </a:ln>
          <a:effectLst>
            <a:outerShdw blurRad="50800" dist="50800" dir="5400000" algn="ctr" rotWithShape="0">
              <a:schemeClr val="tx1">
                <a:alpha val="94000"/>
              </a:schemeClr>
            </a:outerShdw>
          </a:effectLst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7B6914AD-B4DB-4776-9171-38CA43D87B22}"/>
              </a:ext>
            </a:extLst>
          </p:cNvPr>
          <p:cNvSpPr/>
          <p:nvPr/>
        </p:nvSpPr>
        <p:spPr>
          <a:xfrm>
            <a:off x="4783933" y="4976721"/>
            <a:ext cx="1997765" cy="1812481"/>
          </a:xfrm>
          <a:prstGeom prst="roundRect">
            <a:avLst/>
          </a:prstGeom>
          <a:solidFill>
            <a:schemeClr val="bg1">
              <a:lumMod val="85000"/>
              <a:alpha val="79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Black rats carried the bacteria that caused the plague. When the rats were bitten by fleas, the fleas then became infected.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  <a:latin typeface="Letter-join No-Lead 40" panose="02000503000000020003" pitchFamily="50" charset="0"/>
                <a:cs typeface="Arial" panose="020B0604020202020204" pitchFamily="34" charset="0"/>
              </a:rPr>
              <a:t>The disease was spread through infected fleas biting humans</a:t>
            </a:r>
          </a:p>
          <a:p>
            <a:pPr algn="ctr"/>
            <a:endParaRPr lang="en-GB" sz="1000" b="1" u="sng" dirty="0">
              <a:solidFill>
                <a:schemeClr val="tx1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algn="ctr"/>
            <a:endParaRPr lang="en-GB" sz="1000" b="1" u="sng" dirty="0">
              <a:solidFill>
                <a:schemeClr val="tx1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algn="ctr"/>
            <a:endParaRPr lang="en-GB" sz="1200" b="1" u="sng" dirty="0">
              <a:solidFill>
                <a:schemeClr val="tx1"/>
              </a:solidFill>
              <a:latin typeface="XCCW Joined 19a" panose="03050602040000000000" pitchFamily="66" charset="0"/>
              <a:cs typeface="Arial" panose="020B06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F6B1034-46E8-4247-88B3-2F7F8999914B}"/>
              </a:ext>
            </a:extLst>
          </p:cNvPr>
          <p:cNvSpPr/>
          <p:nvPr/>
        </p:nvSpPr>
        <p:spPr>
          <a:xfrm>
            <a:off x="6908430" y="3973662"/>
            <a:ext cx="2868431" cy="2815540"/>
          </a:xfrm>
          <a:prstGeom prst="roundRect">
            <a:avLst/>
          </a:prstGeom>
          <a:solidFill>
            <a:schemeClr val="bg1">
              <a:lumMod val="85000"/>
              <a:alpha val="79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GB" sz="1000" b="1" u="sng" dirty="0">
              <a:solidFill>
                <a:schemeClr val="tx1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algn="ctr"/>
            <a:endParaRPr lang="en-GB" sz="1000" b="1" u="sng" dirty="0">
              <a:solidFill>
                <a:schemeClr val="tx1"/>
              </a:solidFill>
              <a:latin typeface="XCCW Joined 6a" panose="03050602040000000000" pitchFamily="66" charset="0"/>
              <a:cs typeface="Arial" panose="020B0604020202020204" pitchFamily="34" charset="0"/>
            </a:endParaRPr>
          </a:p>
          <a:p>
            <a:pPr algn="ctr"/>
            <a:endParaRPr lang="en-GB" sz="1200" b="1" u="sng" dirty="0">
              <a:solidFill>
                <a:schemeClr val="tx1"/>
              </a:solidFill>
              <a:latin typeface="XCCW Joined 19a" panose="03050602040000000000" pitchFamily="66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37BC2-31A7-406C-8F91-00FE86C742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9664" y="4105324"/>
            <a:ext cx="1565962" cy="97596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2D27AED-7041-4A9F-80B3-3DBCBE96A0D8}"/>
              </a:ext>
            </a:extLst>
          </p:cNvPr>
          <p:cNvSpPr/>
          <p:nvPr/>
        </p:nvSpPr>
        <p:spPr>
          <a:xfrm>
            <a:off x="6856997" y="5192639"/>
            <a:ext cx="28445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latin typeface="Letter-join No-Lead 40" panose="02000503000000020003" pitchFamily="50" charset="0"/>
                <a:cs typeface="Arial" panose="020B0604020202020204" pitchFamily="34" charset="0"/>
              </a:rPr>
              <a:t>Red crosses were painted on the doors of those who had symptoms as a warning to stay away.</a:t>
            </a:r>
          </a:p>
          <a:p>
            <a:pPr algn="ctr"/>
            <a:r>
              <a:rPr lang="en-GB" sz="1400" b="1" dirty="0">
                <a:latin typeface="Letter-join No-Lead 40" panose="02000503000000020003" pitchFamily="50" charset="0"/>
                <a:cs typeface="Arial" panose="020B0604020202020204" pitchFamily="34" charset="0"/>
              </a:rPr>
              <a:t>Those inside were usually infected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477" y="4072612"/>
            <a:ext cx="4162240" cy="2617639"/>
          </a:xfrm>
          <a:prstGeom prst="rect">
            <a:avLst/>
          </a:prstGeom>
          <a:solidFill>
            <a:schemeClr val="tx1"/>
          </a:solidFill>
          <a:ln w="31750">
            <a:solidFill>
              <a:schemeClr val="tx1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424856E-E5C8-49E5-A758-365F2B80CA1A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672" y="5911551"/>
            <a:ext cx="738951" cy="877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42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16429</TotalTime>
  <Words>648</Words>
  <Application>Microsoft Office PowerPoint</Application>
  <PresentationFormat>A4 Paper (210x297 mm)</PresentationFormat>
  <Paragraphs>100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Berlin Sans FB Demi</vt:lpstr>
      <vt:lpstr>Calibri</vt:lpstr>
      <vt:lpstr>Calibri Light</vt:lpstr>
      <vt:lpstr>Letter-join No-Lead 40</vt:lpstr>
      <vt:lpstr>Times New Roman</vt:lpstr>
      <vt:lpstr>XCCW Joined 19a</vt:lpstr>
      <vt:lpstr>XCCW Joined 6a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Neil Mc Pherson</dc:creator>
  <cp:lastModifiedBy>Glenn Duggan</cp:lastModifiedBy>
  <cp:revision>69</cp:revision>
  <cp:lastPrinted>2022-04-04T14:00:54Z</cp:lastPrinted>
  <dcterms:created xsi:type="dcterms:W3CDTF">2019-10-31T16:05:36Z</dcterms:created>
  <dcterms:modified xsi:type="dcterms:W3CDTF">2022-04-04T14:01:19Z</dcterms:modified>
</cp:coreProperties>
</file>