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7" r:id="rId5"/>
    <p:sldId id="265" r:id="rId6"/>
    <p:sldId id="259" r:id="rId7"/>
    <p:sldId id="260" r:id="rId8"/>
    <p:sldId id="258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29028-461C-4E4D-8ADB-44E5E454F4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4A885-87B2-45B8-A45E-C9F989FDBA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96EFD0-64CB-4B42-91D1-419E8091D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8D3B4-9594-4368-B1A9-DAB7B569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AA9A9B-74CA-4BE2-9723-3A995FF3D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54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922FE-E5DF-424A-8C2E-1427123B8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58868-C7F8-4760-9B68-82CB12EBB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76652-4B2A-4547-8F16-B0C8EE2B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F7CAF-6878-4F77-9048-AEBBFEA8D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C36AB-DEDC-4D8E-B385-9C75A500A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23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40B2-134C-4A28-AD36-33472536E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6408D6-DC5F-4C73-949E-42872D9D3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A5C5E-11D6-4A39-89F4-B09D93257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62497-EA67-4B17-AAA0-37763D11E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2DA86-D710-441D-99C9-2368232F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2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06AB8-48C5-4941-A9D7-F76402DC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0BEC4-013B-44AF-A0C3-E606DD6BB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B62132-2185-401A-B4C7-F18D28827C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57EC-C59B-46C1-9857-FE92B0F7E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9F7E0-CB75-4A15-8693-4E20ED1B5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B6FE55-481B-4DF3-A4C9-CD48D5587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125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3843E-B20C-4A90-9765-60202AD4D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A82558-7199-49BF-AEC8-33C6AF9F2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57609-E52A-4C0F-BFF2-9BF0E5211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6A4DEE-385F-44AD-A1F0-62086C4714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1578F-B857-49FD-A0B4-E740C2365C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E5F2E3-9D2A-485A-BE7B-D09C14A89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D9D64B-5EF5-4410-8BA2-78C588E27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32D665-AF04-4395-A0CD-45045E3A6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70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434EB-AC48-48A0-B16C-9C404006A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9F7D9A-E980-43BD-83F1-8D7BFC30A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2576A1-A34B-4988-8F7A-929213F62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EB765-00BB-43D5-9DB6-AE37CD460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7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266F3C-D330-4501-9192-F9BE0172C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44ED7E-0B30-455A-8840-9D995A4C3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EB6F6-3DFE-4F23-9B9E-3372BB2CB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524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D0F29-0FD9-44BC-91D0-F0AA836E9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1E5E2-2D68-41C2-907D-9228A8C59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7AD31-3C29-4B69-B029-29857132A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281C65-43F7-4603-B648-62E7C239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981241-E9E3-446E-BC78-892E15DB7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F92231-99E7-458A-92F9-DE9E10DBB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387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298A2-D16E-4204-9653-C6AEFEEA8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91FE7D-2524-47D8-AEA8-712AD18DFC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B693F7-18C4-4D5A-8502-5E0353FCE4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ED63DE-29E4-48AF-99FD-3F12CF442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8DF896-2E1E-4493-977C-3F72DB4A7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09AFB-A4C1-47A2-8F26-3A17D0E7F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77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FF4D6-25A9-42C5-8C02-9BDA63B42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AD24C3-4C14-4C8F-B926-65744EA5B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1BF4F-540D-4D7B-9338-4CB03F74D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22DB9-281B-4B57-B0E7-BCE3C4A7D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77728-4099-4FB9-9013-7461B3F2D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56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4E88D-DCA3-4AE7-8506-8BFB3B05C1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989D55-B45C-41C6-A4FD-80AC85255F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6E36C-D15B-4370-87F3-6CBA9A82A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BBD34-3BF3-42B0-93ED-039DC3892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B80AB-7201-491D-8D36-A5F22047A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CBDC35-47B5-4A13-9AE4-31B4408E6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55A4F3-92A1-4EC4-9184-EF2B53308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E1D15-0FC6-41C1-BF48-C0AA43033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70569-9DC9-4549-B17F-CE1D1842DCD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0B15A7-D5C7-4B73-ADAE-79B450B385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BCF91D-221E-4B5C-8AD0-9DD0D8238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20AA0-0113-4D35-A130-01CF20B37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589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0689293-4E13-407A-893F-B96B8A09C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164" y="480054"/>
            <a:ext cx="7153671" cy="5897892"/>
          </a:xfrm>
          <a:prstGeom prst="rect">
            <a:avLst/>
          </a:prstGeom>
        </p:spPr>
      </p:pic>
      <p:sp>
        <p:nvSpPr>
          <p:cNvPr id="4" name="AutoShape 2" descr="https://foldr.inkberrowprimary.worcs.sch.uk/files/1/IFS%20Inky%20and%20stuff/New%20Birds/IPS%20Blackbird%20Welcome.png">
            <a:extLst>
              <a:ext uri="{FF2B5EF4-FFF2-40B4-BE49-F238E27FC236}">
                <a16:creationId xmlns:a16="http://schemas.microsoft.com/office/drawing/2014/main" id="{D9A119CF-54D6-4E29-A39D-EB33152002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732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D795A-D5F9-4C54-BAA2-4B0FFD00F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-join No-Lead 48" panose="02000503000000020003" pitchFamily="50" charset="0"/>
              </a:rPr>
              <a:t>Who are we?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7E671-ED81-4428-9560-176FFC20F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35665"/>
            <a:ext cx="12192000" cy="592233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Letter-join No-Lead 48" panose="02000503000000020003" pitchFamily="50" charset="0"/>
              </a:rPr>
              <a:t>Mr Coy – Class Teacher</a:t>
            </a:r>
          </a:p>
          <a:p>
            <a:pPr>
              <a:lnSpc>
                <a:spcPct val="150000"/>
              </a:lnSpc>
            </a:pPr>
            <a:r>
              <a:rPr lang="en-GB" sz="4400" dirty="0">
                <a:latin typeface="Letter-join No-Lead 48" panose="02000503000000020003" pitchFamily="50" charset="0"/>
              </a:rPr>
              <a:t>Mrs </a:t>
            </a:r>
            <a:r>
              <a:rPr lang="en-GB" sz="4400" dirty="0" err="1">
                <a:latin typeface="Letter-join No-Lead 48" panose="02000503000000020003" pitchFamily="50" charset="0"/>
              </a:rPr>
              <a:t>Tagg</a:t>
            </a:r>
            <a:r>
              <a:rPr lang="en-GB" sz="4400" dirty="0">
                <a:latin typeface="Letter-join No-Lead 48" panose="02000503000000020003" pitchFamily="50" charset="0"/>
              </a:rPr>
              <a:t> – Class Teaching Assistant (AM only)</a:t>
            </a:r>
          </a:p>
          <a:p>
            <a:pPr>
              <a:lnSpc>
                <a:spcPct val="150000"/>
              </a:lnSpc>
            </a:pPr>
            <a:r>
              <a:rPr lang="en-GB" sz="4400" dirty="0">
                <a:latin typeface="Letter-join No-Lead 48" panose="02000503000000020003" pitchFamily="50" charset="0"/>
              </a:rPr>
              <a:t>Miss Arthurs - 1:1 Teaching Assistant </a:t>
            </a:r>
          </a:p>
          <a:p>
            <a:pPr>
              <a:lnSpc>
                <a:spcPct val="150000"/>
              </a:lnSpc>
            </a:pPr>
            <a:r>
              <a:rPr lang="en-GB" sz="4400" dirty="0">
                <a:latin typeface="Letter-join No-Lead 48" panose="02000503000000020003" pitchFamily="50" charset="0"/>
              </a:rPr>
              <a:t>Mrs </a:t>
            </a:r>
            <a:r>
              <a:rPr lang="en-GB" sz="4400" dirty="0" err="1">
                <a:latin typeface="Letter-join No-Lead 48" panose="02000503000000020003" pitchFamily="50" charset="0"/>
              </a:rPr>
              <a:t>Booton</a:t>
            </a:r>
            <a:r>
              <a:rPr lang="en-GB" sz="4400" dirty="0">
                <a:latin typeface="Letter-join No-Lead 48" panose="02000503000000020003" pitchFamily="50" charset="0"/>
              </a:rPr>
              <a:t> – Tuesday AM </a:t>
            </a:r>
          </a:p>
          <a:p>
            <a:pPr>
              <a:lnSpc>
                <a:spcPct val="150000"/>
              </a:lnSpc>
            </a:pPr>
            <a:r>
              <a:rPr lang="en-GB" sz="4400" dirty="0">
                <a:latin typeface="Letter-join No-Lead 48" panose="02000503000000020003" pitchFamily="50" charset="0"/>
              </a:rPr>
              <a:t>Delta Sports – PE (Tuesday PM)</a:t>
            </a:r>
          </a:p>
        </p:txBody>
      </p:sp>
    </p:spTree>
    <p:extLst>
      <p:ext uri="{BB962C8B-B14F-4D97-AF65-F5344CB8AC3E}">
        <p14:creationId xmlns:p14="http://schemas.microsoft.com/office/powerpoint/2010/main" val="842164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B1BD68-82F8-4494-9B06-2F9978580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31" y="137358"/>
            <a:ext cx="10887738" cy="658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94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C5AAA0-B7AF-4695-84FB-D4F39368D609}"/>
              </a:ext>
            </a:extLst>
          </p:cNvPr>
          <p:cNvSpPr txBox="1"/>
          <p:nvPr/>
        </p:nvSpPr>
        <p:spPr>
          <a:xfrm>
            <a:off x="0" y="-59071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Letter-join No-Lead 48" panose="02000503000000020003" pitchFamily="50" charset="0"/>
              </a:rPr>
              <a:t>What will we be learning?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750BB5-26AC-4413-83DF-84496CE301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73" t="13023"/>
          <a:stretch/>
        </p:blipFill>
        <p:spPr>
          <a:xfrm>
            <a:off x="1485392" y="1020726"/>
            <a:ext cx="9221215" cy="568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6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F1490A3-BDF3-4235-950D-E2B6C0CA80BC}"/>
              </a:ext>
            </a:extLst>
          </p:cNvPr>
          <p:cNvGrpSpPr/>
          <p:nvPr/>
        </p:nvGrpSpPr>
        <p:grpSpPr>
          <a:xfrm>
            <a:off x="281719" y="247151"/>
            <a:ext cx="11640992" cy="6473245"/>
            <a:chOff x="1142853" y="691035"/>
            <a:chExt cx="9906294" cy="547593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2185BF8-4E19-4DBA-B692-6D1A7E319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42853" y="691035"/>
              <a:ext cx="9906294" cy="5475930"/>
            </a:xfrm>
            <a:prstGeom prst="rect">
              <a:avLst/>
            </a:prstGeom>
          </p:spPr>
        </p:pic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AE1DF2-CCEE-481B-AD34-6F6C3A01BA8F}"/>
                </a:ext>
              </a:extLst>
            </p:cNvPr>
            <p:cNvSpPr/>
            <p:nvPr/>
          </p:nvSpPr>
          <p:spPr>
            <a:xfrm>
              <a:off x="3879542" y="4518734"/>
              <a:ext cx="825623" cy="346229"/>
            </a:xfrm>
            <a:prstGeom prst="ellipse">
              <a:avLst/>
            </a:prstGeom>
            <a:noFill/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781418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C5AAA0-B7AF-4695-84FB-D4F39368D609}"/>
              </a:ext>
            </a:extLst>
          </p:cNvPr>
          <p:cNvSpPr txBox="1"/>
          <p:nvPr/>
        </p:nvSpPr>
        <p:spPr>
          <a:xfrm>
            <a:off x="-13252" y="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Letter-join No-Lead 48" panose="02000503000000020003" pitchFamily="50" charset="0"/>
              </a:rPr>
              <a:t>Classroom Expectations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3D138F-9C81-4029-A237-99D82A233D6A}"/>
              </a:ext>
            </a:extLst>
          </p:cNvPr>
          <p:cNvSpPr txBox="1"/>
          <p:nvPr/>
        </p:nvSpPr>
        <p:spPr>
          <a:xfrm>
            <a:off x="212035" y="1240950"/>
            <a:ext cx="1174142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>
                <a:latin typeface="Letter-join No-Lead 48" panose="02000503000000020003" pitchFamily="50" charset="0"/>
              </a:rPr>
              <a:t>Become more responsible. (Looking after belongings and equipment)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>
                <a:latin typeface="Letter-join No-Lead 48" panose="02000503000000020003" pitchFamily="50" charset="0"/>
              </a:rPr>
              <a:t>Become more independent. (Reading timetables,  choosing resources that suit them)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400" dirty="0">
                <a:latin typeface="Letter-join No-Lead 48" panose="02000503000000020003" pitchFamily="50" charset="0"/>
              </a:rPr>
              <a:t>Take ownership of learning. (Regular contributions, be ready to learn)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400" dirty="0">
              <a:latin typeface="Letter-join No-Lead 48" panose="02000503000000020003" pitchFamily="50" charset="0"/>
            </a:endParaRPr>
          </a:p>
          <a:p>
            <a:pPr algn="ctr"/>
            <a:r>
              <a:rPr lang="en-GB" sz="4400" dirty="0">
                <a:latin typeface="Letter-join No-Lead 48" panose="02000503000000020003" pitchFamily="50" charset="0"/>
              </a:rPr>
              <a:t>Give it a go and make mistakes.</a:t>
            </a:r>
          </a:p>
        </p:txBody>
      </p:sp>
    </p:spTree>
    <p:extLst>
      <p:ext uri="{BB962C8B-B14F-4D97-AF65-F5344CB8AC3E}">
        <p14:creationId xmlns:p14="http://schemas.microsoft.com/office/powerpoint/2010/main" val="434257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C5AAA0-B7AF-4695-84FB-D4F39368D609}"/>
              </a:ext>
            </a:extLst>
          </p:cNvPr>
          <p:cNvSpPr txBox="1"/>
          <p:nvPr/>
        </p:nvSpPr>
        <p:spPr>
          <a:xfrm>
            <a:off x="6096000" y="225288"/>
            <a:ext cx="6096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Letter-join No-Lead 48" panose="02000503000000020003" pitchFamily="50" charset="0"/>
              </a:rPr>
              <a:t>Homework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AC32FE-905B-4198-B526-7F8B7A01ED0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419" y="225288"/>
            <a:ext cx="2472816" cy="28094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C36368-BE84-4D66-A268-92EEA625D408}"/>
              </a:ext>
            </a:extLst>
          </p:cNvPr>
          <p:cNvSpPr txBox="1"/>
          <p:nvPr/>
        </p:nvSpPr>
        <p:spPr>
          <a:xfrm>
            <a:off x="6096000" y="1379537"/>
            <a:ext cx="6096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Around 15 minutes per day</a:t>
            </a:r>
          </a:p>
          <a:p>
            <a:pPr algn="ctr"/>
            <a:endParaRPr lang="en-GB" sz="2800" dirty="0">
              <a:latin typeface="Letter-join No-Lead 48" panose="02000503000000020003" pitchFamily="50" charset="0"/>
            </a:endParaRP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Be inquisitive:</a:t>
            </a:r>
            <a:br>
              <a:rPr lang="en-GB" sz="2800" dirty="0">
                <a:latin typeface="Letter-join No-Lead 48" panose="02000503000000020003" pitchFamily="50" charset="0"/>
              </a:rPr>
            </a:br>
            <a:endParaRPr lang="en-GB" sz="2800" dirty="0">
              <a:latin typeface="Letter-join No-Lead 48" panose="02000503000000020003" pitchFamily="50" charset="0"/>
            </a:endParaRP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What do you think will happen next?</a:t>
            </a:r>
            <a:br>
              <a:rPr lang="en-GB" sz="2800" dirty="0">
                <a:latin typeface="Letter-join No-Lead 48" panose="02000503000000020003" pitchFamily="50" charset="0"/>
              </a:rPr>
            </a:br>
            <a:r>
              <a:rPr lang="en-GB" sz="2800" dirty="0">
                <a:latin typeface="Letter-join No-Lead 48" panose="02000503000000020003" pitchFamily="50" charset="0"/>
              </a:rPr>
              <a:t>I wonder why the character did that …</a:t>
            </a: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How is the character feeling?</a:t>
            </a: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Can you think of another story like this?</a:t>
            </a:r>
          </a:p>
          <a:p>
            <a:pPr algn="ctr"/>
            <a:endParaRPr lang="en-GB" sz="2800" dirty="0">
              <a:latin typeface="Letter-join No-Lead 48" panose="02000503000000020003" pitchFamily="50" charset="0"/>
            </a:endParaRPr>
          </a:p>
          <a:p>
            <a:pPr algn="ctr"/>
            <a:endParaRPr lang="en-GB" sz="2800" dirty="0">
              <a:latin typeface="Letter-join No-Lead 48" panose="02000503000000020003" pitchFamily="50" charset="0"/>
            </a:endParaRP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Bronze 100 book challenge</a:t>
            </a:r>
            <a:br>
              <a:rPr lang="en-GB" sz="2800" dirty="0">
                <a:latin typeface="Letter-join No-Lead 48" panose="02000503000000020003" pitchFamily="50" charset="0"/>
              </a:rPr>
            </a:br>
            <a:endParaRPr lang="en-GB" sz="2800" dirty="0">
              <a:latin typeface="Letter-join No-Lead 48" panose="02000503000000020003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C7E0EB-9C67-45CB-8870-705FF5F4E115}"/>
              </a:ext>
            </a:extLst>
          </p:cNvPr>
          <p:cNvSpPr txBox="1"/>
          <p:nvPr/>
        </p:nvSpPr>
        <p:spPr>
          <a:xfrm>
            <a:off x="0" y="3173334"/>
            <a:ext cx="6096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Is so important for all areas of the curriculum.</a:t>
            </a:r>
          </a:p>
          <a:p>
            <a:pPr algn="ctr"/>
            <a:endParaRPr lang="en-GB" sz="2800" dirty="0">
              <a:latin typeface="Letter-join No-Lead 48" panose="02000503000000020003" pitchFamily="50" charset="0"/>
            </a:endParaRP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Daily Phonics sessions using RWI.</a:t>
            </a:r>
          </a:p>
          <a:p>
            <a:pPr algn="ctr"/>
            <a:r>
              <a:rPr lang="en-GB" sz="2800" dirty="0">
                <a:latin typeface="Letter-join No-Lead 48" panose="02000503000000020003" pitchFamily="50" charset="0"/>
              </a:rPr>
              <a:t> </a:t>
            </a:r>
          </a:p>
          <a:p>
            <a:pPr algn="ctr"/>
            <a:endParaRPr lang="en-GB" sz="2800" dirty="0">
              <a:latin typeface="Letter-join No-Lead 48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607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C5AAA0-B7AF-4695-84FB-D4F39368D609}"/>
              </a:ext>
            </a:extLst>
          </p:cNvPr>
          <p:cNvSpPr txBox="1"/>
          <p:nvPr/>
        </p:nvSpPr>
        <p:spPr>
          <a:xfrm>
            <a:off x="0" y="172365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Letter-join No-Lead 48" panose="02000503000000020003" pitchFamily="50" charset="0"/>
              </a:rPr>
              <a:t>Homework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15C232-3AD6-4743-B857-1ED727B69A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22" y="1381759"/>
            <a:ext cx="2848610" cy="41035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7DEE91B-A281-4B64-A5E7-84AEFD7D84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695" y="2686776"/>
            <a:ext cx="2848610" cy="409448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FA9B6A-88A9-4D81-80CC-5F7C1AA016C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9468" y="1381759"/>
            <a:ext cx="2848610" cy="409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156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C5AAA0-B7AF-4695-84FB-D4F39368D609}"/>
              </a:ext>
            </a:extLst>
          </p:cNvPr>
          <p:cNvSpPr txBox="1"/>
          <p:nvPr/>
        </p:nvSpPr>
        <p:spPr>
          <a:xfrm>
            <a:off x="0" y="0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Letter-join No-Lead 48" panose="02000503000000020003" pitchFamily="50" charset="0"/>
              </a:rPr>
              <a:t>Communication</a:t>
            </a:r>
            <a:endParaRPr lang="en-GB" sz="4800" dirty="0">
              <a:latin typeface="Letter-join No-Lead 48" panose="02000503000000020003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C36368-BE84-4D66-A268-92EEA625D408}"/>
              </a:ext>
            </a:extLst>
          </p:cNvPr>
          <p:cNvSpPr txBox="1"/>
          <p:nvPr/>
        </p:nvSpPr>
        <p:spPr>
          <a:xfrm>
            <a:off x="0" y="887152"/>
            <a:ext cx="1219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48" panose="02000503000000020003" pitchFamily="50" charset="0"/>
              </a:rPr>
              <a:t>Reading Diary – Please encourage your child to bring them to us if there is anything that requires a reply.</a:t>
            </a:r>
          </a:p>
          <a:p>
            <a:pPr algn="ctr"/>
            <a:r>
              <a:rPr lang="en-GB" sz="2400" dirty="0">
                <a:latin typeface="Letter-join No-Lead 48" panose="02000503000000020003" pitchFamily="50" charset="0"/>
              </a:rPr>
              <a:t>At the beginning or end of the school day after children are in/dismissed.</a:t>
            </a:r>
          </a:p>
          <a:p>
            <a:pPr algn="ctr"/>
            <a:r>
              <a:rPr lang="en-GB" sz="2400" dirty="0">
                <a:latin typeface="Letter-join No-Lead 48" panose="02000503000000020003" pitchFamily="50" charset="0"/>
              </a:rPr>
              <a:t>Via the school office (email or telephone)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0D94C9-5DEA-47C2-BF98-A7CB8F224CE0}"/>
              </a:ext>
            </a:extLst>
          </p:cNvPr>
          <p:cNvSpPr txBox="1"/>
          <p:nvPr/>
        </p:nvSpPr>
        <p:spPr>
          <a:xfrm>
            <a:off x="-1" y="2413336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Letter-join No-Lead 48" panose="02000503000000020003" pitchFamily="50" charset="0"/>
              </a:rPr>
              <a:t>Family Helpers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97495DD-8814-4C9F-8228-BBB9E29AE446}"/>
              </a:ext>
            </a:extLst>
          </p:cNvPr>
          <p:cNvSpPr txBox="1">
            <a:spLocks/>
          </p:cNvSpPr>
          <p:nvPr/>
        </p:nvSpPr>
        <p:spPr>
          <a:xfrm>
            <a:off x="249521" y="3525267"/>
            <a:ext cx="11692956" cy="4780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Letter-join No-Lead 48" panose="02000503000000020003" pitchFamily="50" charset="0"/>
              </a:rPr>
              <a:t>Trips </a:t>
            </a:r>
          </a:p>
          <a:p>
            <a:r>
              <a:rPr lang="en-GB" sz="2400" dirty="0">
                <a:latin typeface="Letter-join No-Lead 48" panose="02000503000000020003" pitchFamily="50" charset="0"/>
              </a:rPr>
              <a:t>Forest School </a:t>
            </a:r>
          </a:p>
          <a:p>
            <a:r>
              <a:rPr lang="en-GB" sz="2400" dirty="0">
                <a:latin typeface="Letter-join No-Lead 48" panose="02000503000000020003" pitchFamily="50" charset="0"/>
              </a:rPr>
              <a:t>Reading/Group Class Activities </a:t>
            </a:r>
          </a:p>
          <a:p>
            <a:r>
              <a:rPr lang="en-GB" sz="2400" dirty="0">
                <a:latin typeface="Letter-join No-Lead 48" panose="02000503000000020003" pitchFamily="50" charset="0"/>
              </a:rPr>
              <a:t>Aspiration Days </a:t>
            </a:r>
            <a:endParaRPr lang="en-GB" sz="1600" dirty="0">
              <a:latin typeface="Letter-join No-Lead 48" panose="02000503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C401A8-569E-47B1-A653-4402C6284AEA}"/>
              </a:ext>
            </a:extLst>
          </p:cNvPr>
          <p:cNvSpPr txBox="1"/>
          <p:nvPr/>
        </p:nvSpPr>
        <p:spPr>
          <a:xfrm>
            <a:off x="-1" y="5842337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Letter-join No-Lead 48" panose="02000503000000020003" pitchFamily="50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66291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1620</TotalTime>
  <Words>220</Words>
  <Application>Microsoft Office PowerPoint</Application>
  <PresentationFormat>Widescreen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Letter-join No-Lead 48</vt:lpstr>
      <vt:lpstr>Office Theme</vt:lpstr>
      <vt:lpstr>PowerPoint Presentation</vt:lpstr>
      <vt:lpstr>Who are we?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Two</dc:title>
  <dc:creator>Ryan Coy</dc:creator>
  <cp:lastModifiedBy>Ryan Coy</cp:lastModifiedBy>
  <cp:revision>27</cp:revision>
  <dcterms:created xsi:type="dcterms:W3CDTF">2022-09-20T19:09:10Z</dcterms:created>
  <dcterms:modified xsi:type="dcterms:W3CDTF">2025-09-09T15:12:09Z</dcterms:modified>
</cp:coreProperties>
</file>