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
  </p:notesMasterIdLst>
  <p:handoutMasterIdLst>
    <p:handoutMasterId r:id="rId5"/>
  </p:handoutMasterIdLst>
  <p:sldIdLst>
    <p:sldId id="258" r:id="rId2"/>
    <p:sldId id="256" r:id="rId3"/>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966"/>
    <a:srgbClr val="FFC000"/>
    <a:srgbClr val="FFFF00"/>
    <a:srgbClr val="000000"/>
    <a:srgbClr val="E29DE7"/>
    <a:srgbClr val="BD30C8"/>
    <a:srgbClr val="F4791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68" d="100"/>
          <a:sy n="68" d="100"/>
        </p:scale>
        <p:origin x="768" y="6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notesMaster" Target="notesMasters/notes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1730FDA1-FFCC-420A-81FE-F23755E5FFC5}" type="datetimeFigureOut">
              <a:rPr lang="en-GB" smtClean="0"/>
              <a:t>11/02/2021</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0FCF4F02-4415-468A-8F4F-BC0A5EE63B1A}" type="slidenum">
              <a:rPr lang="en-GB" smtClean="0"/>
              <a:t>‹#›</a:t>
            </a:fld>
            <a:endParaRPr lang="en-GB"/>
          </a:p>
        </p:txBody>
      </p:sp>
    </p:spTree>
    <p:extLst>
      <p:ext uri="{BB962C8B-B14F-4D97-AF65-F5344CB8AC3E}">
        <p14:creationId xmlns:p14="http://schemas.microsoft.com/office/powerpoint/2010/main" val="21403701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B9BD73D5-C677-44F1-93B3-E94451BBE46A}" type="datetimeFigureOut">
              <a:rPr lang="en-GB" smtClean="0"/>
              <a:t>11/02/2021</a:t>
            </a:fld>
            <a:endParaRPr lang="en-GB"/>
          </a:p>
        </p:txBody>
      </p:sp>
      <p:sp>
        <p:nvSpPr>
          <p:cNvPr id="4" name="Slide Image Placeholder 3"/>
          <p:cNvSpPr>
            <a:spLocks noGrp="1" noRot="1" noChangeAspect="1"/>
          </p:cNvSpPr>
          <p:nvPr>
            <p:ph type="sldImg" idx="2"/>
          </p:nvPr>
        </p:nvSpPr>
        <p:spPr>
          <a:xfrm>
            <a:off x="709613" y="744538"/>
            <a:ext cx="5378450"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4292996F-67F1-4C1C-BA48-B4A9469D3CAA}" type="slidenum">
              <a:rPr lang="en-GB" smtClean="0"/>
              <a:t>‹#›</a:t>
            </a:fld>
            <a:endParaRPr lang="en-GB"/>
          </a:p>
        </p:txBody>
      </p:sp>
    </p:spTree>
    <p:extLst>
      <p:ext uri="{BB962C8B-B14F-4D97-AF65-F5344CB8AC3E}">
        <p14:creationId xmlns:p14="http://schemas.microsoft.com/office/powerpoint/2010/main" val="900233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38250" y="1122363"/>
            <a:ext cx="74295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6B807EA-7F35-4D11-B7E4-94E7AE0ADA7C}" type="datetimeFigureOut">
              <a:rPr lang="en-GB" smtClean="0"/>
              <a:t>11/02/2021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362437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B807EA-7F35-4D11-B7E4-94E7AE0ADA7C}" type="datetimeFigureOut">
              <a:rPr lang="en-GB" smtClean="0"/>
              <a:t>11/02/2021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7684373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8" y="1709739"/>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8" y="4589464"/>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6B807EA-7F35-4D11-B7E4-94E7AE0ADA7C}" type="datetimeFigureOut">
              <a:rPr lang="en-GB" smtClean="0"/>
              <a:t>11/02/2021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294114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6B807EA-7F35-4D11-B7E4-94E7AE0ADA7C}" type="datetimeFigureOut">
              <a:rPr lang="en-GB" smtClean="0"/>
              <a:t>11/02/2021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22392116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6"/>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8"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8"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B807EA-7F35-4D11-B7E4-94E7AE0ADA7C}" type="datetimeFigureOut">
              <a:rPr lang="en-GB" smtClean="0"/>
              <a:t>11/02/2021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35911883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6B807EA-7F35-4D11-B7E4-94E7AE0ADA7C}" type="datetimeFigureOut">
              <a:rPr lang="en-GB" smtClean="0"/>
              <a:t>11/02/2021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1678805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B807EA-7F35-4D11-B7E4-94E7AE0ADA7C}" type="datetimeFigureOut">
              <a:rPr lang="en-GB" smtClean="0"/>
              <a:t>11/02/2021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23322783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6B807EA-7F35-4D11-B7E4-94E7AE0ADA7C}" type="datetimeFigureOut">
              <a:rPr lang="en-GB" smtClean="0"/>
              <a:t>11/02/2021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17001922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6"/>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6B807EA-7F35-4D11-B7E4-94E7AE0ADA7C}" type="datetimeFigureOut">
              <a:rPr lang="en-GB" smtClean="0"/>
              <a:t>11/02/2021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24103738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B807EA-7F35-4D11-B7E4-94E7AE0ADA7C}" type="datetimeFigureOut">
              <a:rPr lang="en-GB" smtClean="0"/>
              <a:t>11/02/2021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16944927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1"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7"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B807EA-7F35-4D11-B7E4-94E7AE0ADA7C}" type="datetimeFigureOut">
              <a:rPr lang="en-GB" smtClean="0"/>
              <a:t>11/02/2021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17113266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6"/>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1"/>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B807EA-7F35-4D11-B7E4-94E7AE0ADA7C}" type="datetimeFigureOut">
              <a:rPr lang="en-GB" smtClean="0"/>
              <a:t>11/02/2021</a:t>
            </a:fld>
            <a:endParaRPr lang="en-GB"/>
          </a:p>
        </p:txBody>
      </p:sp>
      <p:sp>
        <p:nvSpPr>
          <p:cNvPr id="5" name="Footer Placeholder 4"/>
          <p:cNvSpPr>
            <a:spLocks noGrp="1"/>
          </p:cNvSpPr>
          <p:nvPr>
            <p:ph type="ftr" sz="quarter" idx="3"/>
          </p:nvPr>
        </p:nvSpPr>
        <p:spPr>
          <a:xfrm>
            <a:off x="3281363" y="6356351"/>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1"/>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716487-0346-4B8D-AAF8-CFA3420F8E97}" type="slidenum">
              <a:rPr lang="en-GB" smtClean="0"/>
              <a:t>‹#›</a:t>
            </a:fld>
            <a:endParaRPr lang="en-GB"/>
          </a:p>
        </p:txBody>
      </p:sp>
    </p:spTree>
    <p:extLst>
      <p:ext uri="{BB962C8B-B14F-4D97-AF65-F5344CB8AC3E}">
        <p14:creationId xmlns:p14="http://schemas.microsoft.com/office/powerpoint/2010/main" val="27263138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gif"/><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hyperlink" Target="https://www.kids-world-travel-guide.com/north-america-facts.html" TargetMode="External"/><Relationship Id="rId7" Type="http://schemas.openxmlformats.org/officeDocument/2006/relationships/hyperlink" Target="https://mocomi.com/facts-about-north-america/" TargetMode="External"/><Relationship Id="rId2" Type="http://schemas.openxmlformats.org/officeDocument/2006/relationships/hyperlink" Target="https://www.nationalgeographic.org/encyclopedia/Continent/" TargetMode="External"/><Relationship Id="rId1" Type="http://schemas.openxmlformats.org/officeDocument/2006/relationships/slideLayout" Target="../slideLayouts/slideLayout1.xml"/><Relationship Id="rId6" Type="http://schemas.openxmlformats.org/officeDocument/2006/relationships/hyperlink" Target="https://www.dkfindout.com/uk/earth/continents/north-america/" TargetMode="External"/><Relationship Id="rId5" Type="http://schemas.openxmlformats.org/officeDocument/2006/relationships/hyperlink" Target="https://easyscienceforkids.com/all-about-north-america/" TargetMode="External"/><Relationship Id="rId4" Type="http://schemas.openxmlformats.org/officeDocument/2006/relationships/hyperlink" Target="https://www.bbcearth.com/sevenworldsoneplanet/north-americ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ectangle: Rounded Corners 8">
            <a:extLst>
              <a:ext uri="{FF2B5EF4-FFF2-40B4-BE49-F238E27FC236}">
                <a16:creationId xmlns:a16="http://schemas.microsoft.com/office/drawing/2014/main" id="{5C69FB0E-9C17-4855-B6D2-6787AFA57D25}"/>
              </a:ext>
            </a:extLst>
          </p:cNvPr>
          <p:cNvSpPr/>
          <p:nvPr/>
        </p:nvSpPr>
        <p:spPr>
          <a:xfrm>
            <a:off x="5895647" y="105952"/>
            <a:ext cx="2717775" cy="2412432"/>
          </a:xfrm>
          <a:prstGeom prst="roundRect">
            <a:avLst/>
          </a:prstGeom>
          <a:solidFill>
            <a:schemeClr val="bg1">
              <a:lumMod val="95000"/>
              <a:alpha val="60000"/>
            </a:schemeClr>
          </a:solidFill>
          <a:ln w="381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46800" rIns="46800" numCol="1" rtlCol="0" anchor="t" anchorCtr="0"/>
          <a:lstStyle/>
          <a:p>
            <a:pPr algn="ctr"/>
            <a:endParaRPr lang="en-GB" sz="800" b="1" dirty="0">
              <a:solidFill>
                <a:schemeClr val="tx1"/>
              </a:solidFill>
              <a:latin typeface="CCW Cursive Writing 19" panose="03050602040000000000" pitchFamily="66" charset="0"/>
            </a:endParaRPr>
          </a:p>
        </p:txBody>
      </p:sp>
      <p:sp>
        <p:nvSpPr>
          <p:cNvPr id="3" name="Rectangle: Rounded Corners 2">
            <a:extLst>
              <a:ext uri="{FF2B5EF4-FFF2-40B4-BE49-F238E27FC236}">
                <a16:creationId xmlns:a16="http://schemas.microsoft.com/office/drawing/2014/main" id="{5A0F702E-D3D7-40A8-9945-B816528DA5F2}"/>
              </a:ext>
            </a:extLst>
          </p:cNvPr>
          <p:cNvSpPr/>
          <p:nvPr/>
        </p:nvSpPr>
        <p:spPr>
          <a:xfrm>
            <a:off x="4133951" y="2543352"/>
            <a:ext cx="5682105" cy="1028821"/>
          </a:xfrm>
          <a:prstGeom prst="roundRect">
            <a:avLst/>
          </a:prstGeom>
          <a:solidFill>
            <a:srgbClr val="FFFF00"/>
          </a:solid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Rounded Corners 8">
            <a:extLst>
              <a:ext uri="{FF2B5EF4-FFF2-40B4-BE49-F238E27FC236}">
                <a16:creationId xmlns:a16="http://schemas.microsoft.com/office/drawing/2014/main" id="{5C69FB0E-9C17-4855-B6D2-6787AFA57D25}"/>
              </a:ext>
            </a:extLst>
          </p:cNvPr>
          <p:cNvSpPr/>
          <p:nvPr/>
        </p:nvSpPr>
        <p:spPr>
          <a:xfrm>
            <a:off x="155576" y="601883"/>
            <a:ext cx="3558378" cy="3325166"/>
          </a:xfrm>
          <a:prstGeom prst="roundRect">
            <a:avLst/>
          </a:prstGeom>
          <a:solidFill>
            <a:schemeClr val="bg1">
              <a:lumMod val="95000"/>
              <a:alpha val="60000"/>
            </a:schemeClr>
          </a:solidFill>
          <a:ln w="381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46800" rIns="46800" numCol="1" rtlCol="0" anchor="t" anchorCtr="0"/>
          <a:lstStyle/>
          <a:p>
            <a:pPr algn="ctr"/>
            <a:r>
              <a:rPr lang="en-GB" sz="1500" b="1" dirty="0">
                <a:solidFill>
                  <a:schemeClr val="tx1"/>
                </a:solidFill>
                <a:latin typeface="XCCW Joined 19a" panose="03050602040000000000" pitchFamily="66" charset="0"/>
                <a:cs typeface="Arial" panose="020B0604020202020204" pitchFamily="34" charset="0"/>
              </a:rPr>
              <a:t>Key Questions</a:t>
            </a:r>
          </a:p>
          <a:p>
            <a:endParaRPr lang="en-GB" sz="950" b="1" u="sng" dirty="0">
              <a:solidFill>
                <a:schemeClr val="tx1"/>
              </a:solidFill>
              <a:latin typeface="CCW Cursive Writing 19" panose="03050602040000000000" pitchFamily="66" charset="0"/>
              <a:cs typeface="Arial" panose="020B0604020202020204" pitchFamily="34" charset="0"/>
            </a:endParaRPr>
          </a:p>
          <a:p>
            <a:pPr marL="285750" indent="-285750">
              <a:buFont typeface="Arial" panose="020B0604020202020204" pitchFamily="34" charset="0"/>
              <a:buChar char="•"/>
            </a:pPr>
            <a:r>
              <a:rPr lang="en-GB" sz="950" b="1" dirty="0" smtClean="0">
                <a:solidFill>
                  <a:schemeClr val="tx1"/>
                </a:solidFill>
                <a:latin typeface="CCW Cursive Writing 19" panose="03050602040000000000" pitchFamily="66" charset="0"/>
              </a:rPr>
              <a:t>Have </a:t>
            </a:r>
            <a:r>
              <a:rPr lang="en-GB" sz="950" b="1" dirty="0">
                <a:solidFill>
                  <a:schemeClr val="tx1"/>
                </a:solidFill>
                <a:latin typeface="CCW Cursive Writing 19" panose="03050602040000000000" pitchFamily="66" charset="0"/>
              </a:rPr>
              <a:t>humans had a positive or negative impact in North America?</a:t>
            </a:r>
          </a:p>
          <a:p>
            <a:pPr marL="285750" indent="-285750">
              <a:buFont typeface="Arial" panose="020B0604020202020204" pitchFamily="34" charset="0"/>
              <a:buChar char="•"/>
            </a:pPr>
            <a:r>
              <a:rPr lang="en-GB" sz="950" b="1" dirty="0">
                <a:solidFill>
                  <a:schemeClr val="tx1"/>
                </a:solidFill>
                <a:latin typeface="CCW Cursive Writing 19" panose="03050602040000000000" pitchFamily="66" charset="0"/>
              </a:rPr>
              <a:t>Why are people attracted to living in North America?</a:t>
            </a:r>
          </a:p>
          <a:p>
            <a:pPr marL="285750" indent="-285750">
              <a:buFont typeface="Arial" panose="020B0604020202020204" pitchFamily="34" charset="0"/>
              <a:buChar char="•"/>
            </a:pPr>
            <a:r>
              <a:rPr lang="en-GB" sz="950" b="1" dirty="0">
                <a:solidFill>
                  <a:schemeClr val="tx1"/>
                </a:solidFill>
                <a:latin typeface="CCW Cursive Writing 19" panose="03050602040000000000" pitchFamily="66" charset="0"/>
              </a:rPr>
              <a:t>What </a:t>
            </a:r>
            <a:r>
              <a:rPr lang="en-GB" sz="950" b="1" dirty="0" smtClean="0">
                <a:solidFill>
                  <a:schemeClr val="tx1"/>
                </a:solidFill>
                <a:latin typeface="CCW Cursive Writing 19" panose="03050602040000000000" pitchFamily="66" charset="0"/>
              </a:rPr>
              <a:t>are</a:t>
            </a:r>
            <a:r>
              <a:rPr lang="en-GB" sz="950" b="1" dirty="0" smtClean="0">
                <a:solidFill>
                  <a:schemeClr val="tx1"/>
                </a:solidFill>
                <a:latin typeface="CCW Cursive Writing 19" panose="03050602040000000000" pitchFamily="66" charset="0"/>
              </a:rPr>
              <a:t> </a:t>
            </a:r>
            <a:r>
              <a:rPr lang="en-GB" sz="950" b="1" dirty="0">
                <a:solidFill>
                  <a:schemeClr val="tx1"/>
                </a:solidFill>
                <a:latin typeface="CCW Cursive Writing 19" panose="03050602040000000000" pitchFamily="66" charset="0"/>
              </a:rPr>
              <a:t>the political establishment in North America?</a:t>
            </a:r>
          </a:p>
          <a:p>
            <a:pPr marL="285750" indent="-285750">
              <a:buFont typeface="Arial" panose="020B0604020202020204" pitchFamily="34" charset="0"/>
              <a:buChar char="•"/>
            </a:pPr>
            <a:r>
              <a:rPr lang="en-GB" sz="950" b="1" dirty="0">
                <a:solidFill>
                  <a:schemeClr val="tx1"/>
                </a:solidFill>
                <a:latin typeface="CCW Cursive Writing 19" panose="03050602040000000000" pitchFamily="66" charset="0"/>
              </a:rPr>
              <a:t>Is there a rich and diverse culture in North America?</a:t>
            </a:r>
          </a:p>
          <a:p>
            <a:pPr marL="285750" indent="-285750">
              <a:buFont typeface="Arial" panose="020B0604020202020204" pitchFamily="34" charset="0"/>
              <a:buChar char="•"/>
            </a:pPr>
            <a:r>
              <a:rPr lang="en-GB" sz="950" b="1" dirty="0">
                <a:solidFill>
                  <a:schemeClr val="tx1"/>
                </a:solidFill>
                <a:latin typeface="CCW Cursive Writing 19" panose="03050602040000000000" pitchFamily="66" charset="0"/>
              </a:rPr>
              <a:t>How does Birmingham (USA) differ to Birmingham (UK)</a:t>
            </a:r>
          </a:p>
          <a:p>
            <a:pPr marL="285750" indent="-285750">
              <a:buFont typeface="Arial" panose="020B0604020202020204" pitchFamily="34" charset="0"/>
              <a:buChar char="•"/>
            </a:pPr>
            <a:r>
              <a:rPr lang="en-GB" sz="950" b="1" dirty="0">
                <a:solidFill>
                  <a:schemeClr val="tx1"/>
                </a:solidFill>
                <a:latin typeface="CCW Cursive Writing 19" panose="03050602040000000000" pitchFamily="66" charset="0"/>
              </a:rPr>
              <a:t>Is North America a MEDC or a LEDC?</a:t>
            </a:r>
          </a:p>
          <a:p>
            <a:pPr marL="285750" indent="-285750">
              <a:buFont typeface="Arial" panose="020B0604020202020204" pitchFamily="34" charset="0"/>
              <a:buChar char="•"/>
            </a:pPr>
            <a:r>
              <a:rPr lang="en-GB" sz="950" b="1" dirty="0" smtClean="0">
                <a:solidFill>
                  <a:schemeClr val="tx1"/>
                </a:solidFill>
                <a:latin typeface="CCW Cursive Writing 19" panose="03050602040000000000" pitchFamily="66" charset="0"/>
              </a:rPr>
              <a:t>Is </a:t>
            </a:r>
            <a:r>
              <a:rPr lang="en-GB" sz="950" b="1" dirty="0">
                <a:solidFill>
                  <a:schemeClr val="tx1"/>
                </a:solidFill>
                <a:latin typeface="CCW Cursive Writing 19" panose="03050602040000000000" pitchFamily="66" charset="0"/>
              </a:rPr>
              <a:t>the population densely or sparsely populated?</a:t>
            </a:r>
          </a:p>
          <a:p>
            <a:pPr marL="285757" indent="-285757">
              <a:buFont typeface="Arial" panose="020B0604020202020204" pitchFamily="34" charset="0"/>
              <a:buChar char="•"/>
            </a:pPr>
            <a:endParaRPr lang="en-GB" sz="1100" dirty="0">
              <a:solidFill>
                <a:schemeClr val="tx1"/>
              </a:solidFill>
              <a:latin typeface="NTCursiveGrey" panose="02000400000000000000" pitchFamily="2" charset="0"/>
              <a:cs typeface="Arial" panose="020B0604020202020204" pitchFamily="34" charset="0"/>
            </a:endParaRPr>
          </a:p>
        </p:txBody>
      </p:sp>
      <p:sp>
        <p:nvSpPr>
          <p:cNvPr id="17" name="Rectangle: Rounded Corners 16">
            <a:extLst>
              <a:ext uri="{FF2B5EF4-FFF2-40B4-BE49-F238E27FC236}">
                <a16:creationId xmlns:a16="http://schemas.microsoft.com/office/drawing/2014/main" id="{C44A9C8D-EAEB-44A0-AB95-611DBE11C3F3}"/>
              </a:ext>
            </a:extLst>
          </p:cNvPr>
          <p:cNvSpPr/>
          <p:nvPr/>
        </p:nvSpPr>
        <p:spPr>
          <a:xfrm>
            <a:off x="283422" y="57331"/>
            <a:ext cx="3742611" cy="465332"/>
          </a:xfrm>
          <a:prstGeom prst="roundRect">
            <a:avLst/>
          </a:prstGeom>
          <a:solidFill>
            <a:srgbClr val="92D050">
              <a:alpha val="78039"/>
            </a:srgbClr>
          </a:solidFill>
          <a:ln w="381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XCCW Joined 19a" panose="03050602040000000000" pitchFamily="66" charset="0"/>
                <a:cs typeface="Arial" panose="020B0604020202020204" pitchFamily="34" charset="0"/>
              </a:rPr>
              <a:t>Spring Two: North America</a:t>
            </a:r>
          </a:p>
        </p:txBody>
      </p:sp>
      <p:sp>
        <p:nvSpPr>
          <p:cNvPr id="15" name="TextBox 14">
            <a:extLst>
              <a:ext uri="{FF2B5EF4-FFF2-40B4-BE49-F238E27FC236}">
                <a16:creationId xmlns:a16="http://schemas.microsoft.com/office/drawing/2014/main" id="{18146FC0-63F1-419B-A206-F1FF2EC7BFD6}"/>
              </a:ext>
            </a:extLst>
          </p:cNvPr>
          <p:cNvSpPr txBox="1"/>
          <p:nvPr/>
        </p:nvSpPr>
        <p:spPr>
          <a:xfrm>
            <a:off x="2132182" y="6029903"/>
            <a:ext cx="531629" cy="404037"/>
          </a:xfrm>
          <a:prstGeom prst="rect">
            <a:avLst/>
          </a:prstGeom>
          <a:noFill/>
        </p:spPr>
        <p:txBody>
          <a:bodyPr wrap="square" rtlCol="0">
            <a:spAutoFit/>
          </a:bodyPr>
          <a:lstStyle/>
          <a:p>
            <a:endParaRPr lang="en-GB" dirty="0"/>
          </a:p>
        </p:txBody>
      </p:sp>
      <p:sp>
        <p:nvSpPr>
          <p:cNvPr id="18" name="TextBox 17">
            <a:extLst>
              <a:ext uri="{FF2B5EF4-FFF2-40B4-BE49-F238E27FC236}">
                <a16:creationId xmlns:a16="http://schemas.microsoft.com/office/drawing/2014/main" id="{529AE546-A472-4815-A72A-BDAA2B5C9599}"/>
              </a:ext>
            </a:extLst>
          </p:cNvPr>
          <p:cNvSpPr txBox="1"/>
          <p:nvPr/>
        </p:nvSpPr>
        <p:spPr>
          <a:xfrm>
            <a:off x="482008" y="6281540"/>
            <a:ext cx="531629" cy="404037"/>
          </a:xfrm>
          <a:prstGeom prst="rect">
            <a:avLst/>
          </a:prstGeom>
          <a:noFill/>
        </p:spPr>
        <p:txBody>
          <a:bodyPr wrap="square" rtlCol="0">
            <a:spAutoFit/>
          </a:bodyPr>
          <a:lstStyle/>
          <a:p>
            <a:endParaRPr lang="en-GB" dirty="0"/>
          </a:p>
        </p:txBody>
      </p:sp>
      <p:sp>
        <p:nvSpPr>
          <p:cNvPr id="19" name="TextBox 18">
            <a:extLst>
              <a:ext uri="{FF2B5EF4-FFF2-40B4-BE49-F238E27FC236}">
                <a16:creationId xmlns:a16="http://schemas.microsoft.com/office/drawing/2014/main" id="{D486D62A-B49E-4FCD-9101-9DEB467BC015}"/>
              </a:ext>
            </a:extLst>
          </p:cNvPr>
          <p:cNvSpPr txBox="1"/>
          <p:nvPr/>
        </p:nvSpPr>
        <p:spPr>
          <a:xfrm>
            <a:off x="2222861" y="6054098"/>
            <a:ext cx="531629" cy="404037"/>
          </a:xfrm>
          <a:prstGeom prst="rect">
            <a:avLst/>
          </a:prstGeom>
          <a:noFill/>
        </p:spPr>
        <p:txBody>
          <a:bodyPr wrap="square" rtlCol="0">
            <a:spAutoFit/>
          </a:bodyPr>
          <a:lstStyle/>
          <a:p>
            <a:endParaRPr lang="en-GB" dirty="0"/>
          </a:p>
        </p:txBody>
      </p:sp>
      <p:sp>
        <p:nvSpPr>
          <p:cNvPr id="6" name="Rectangle 5">
            <a:extLst>
              <a:ext uri="{FF2B5EF4-FFF2-40B4-BE49-F238E27FC236}">
                <a16:creationId xmlns:a16="http://schemas.microsoft.com/office/drawing/2014/main" id="{057208C1-C8C0-4D4B-818E-B404685B8FB5}"/>
              </a:ext>
            </a:extLst>
          </p:cNvPr>
          <p:cNvSpPr/>
          <p:nvPr/>
        </p:nvSpPr>
        <p:spPr>
          <a:xfrm>
            <a:off x="4133951" y="2518353"/>
            <a:ext cx="5682105" cy="1323439"/>
          </a:xfrm>
          <a:prstGeom prst="rect">
            <a:avLst/>
          </a:prstGeom>
          <a:ln>
            <a:noFill/>
          </a:ln>
        </p:spPr>
        <p:txBody>
          <a:bodyPr wrap="square">
            <a:spAutoFit/>
          </a:bodyPr>
          <a:lstStyle/>
          <a:p>
            <a:r>
              <a:rPr lang="en-GB" sz="800" b="1" u="sng" dirty="0" smtClean="0">
                <a:latin typeface="XCCW Joined 19a" panose="03050602040000000000" pitchFamily="66" charset="0"/>
                <a:cs typeface="Arial" panose="020B0604020202020204" pitchFamily="34" charset="0"/>
              </a:rPr>
              <a:t>Houses and Homes </a:t>
            </a:r>
          </a:p>
          <a:p>
            <a:r>
              <a:rPr lang="en-GB" sz="800" dirty="0">
                <a:latin typeface="CCW Cursive Writing 19" panose="03050602040000000000" pitchFamily="66" charset="0"/>
              </a:rPr>
              <a:t>The place you live in is your home, whether it’s a house with four walls and a roof, a flat that’s part of a larger building or a caravan on wheels that can move around. The homes in your city, town or village may look different from yours – this could be because they were built at a different time, and from different </a:t>
            </a:r>
            <a:r>
              <a:rPr lang="en-GB" sz="800" dirty="0" smtClean="0">
                <a:latin typeface="CCW Cursive Writing 19" panose="03050602040000000000" pitchFamily="66" charset="0"/>
              </a:rPr>
              <a:t>materials, also to adapt to the environment.</a:t>
            </a:r>
            <a:endParaRPr lang="en-GB" sz="800" u="sng" dirty="0">
              <a:latin typeface="CCW Cursive Writing 19" panose="03050602040000000000" pitchFamily="66" charset="0"/>
              <a:cs typeface="Arial" panose="020B0604020202020204" pitchFamily="34" charset="0"/>
            </a:endParaRPr>
          </a:p>
          <a:p>
            <a:endParaRPr lang="en-US" sz="800" dirty="0">
              <a:latin typeface="CCW Cursive Writing 19" panose="03050602040000000000" pitchFamily="66" charset="0"/>
            </a:endParaRPr>
          </a:p>
          <a:p>
            <a:endParaRPr lang="en-GB" sz="800" dirty="0">
              <a:latin typeface="CCW Cursive Writing 19" panose="03050602040000000000" pitchFamily="66" charset="0"/>
            </a:endParaRPr>
          </a:p>
          <a:p>
            <a:endParaRPr lang="en-GB" sz="800" dirty="0">
              <a:latin typeface="CCW Cursive Writing 19" panose="03050602040000000000" pitchFamily="66" charset="0"/>
              <a:cs typeface="Arial" panose="020B0604020202020204" pitchFamily="34" charset="0"/>
            </a:endParaRPr>
          </a:p>
        </p:txBody>
      </p:sp>
      <p:pic>
        <p:nvPicPr>
          <p:cNvPr id="38" name="Picture 37">
            <a:extLst>
              <a:ext uri="{FF2B5EF4-FFF2-40B4-BE49-F238E27FC236}">
                <a16:creationId xmlns:a16="http://schemas.microsoft.com/office/drawing/2014/main" id="{08736F5D-EE46-4AF3-9193-9A935B671314}"/>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682" y="49614"/>
            <a:ext cx="738951" cy="877651"/>
          </a:xfrm>
          <a:prstGeom prst="rect">
            <a:avLst/>
          </a:prstGeom>
        </p:spPr>
      </p:pic>
      <p:sp>
        <p:nvSpPr>
          <p:cNvPr id="2" name="AutoShape 2" descr="Armistice and occupation of Germany map | NZHistory, New Zealand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132007" y="242269"/>
            <a:ext cx="2345037" cy="2031464"/>
          </a:xfrm>
          <a:prstGeom prst="rect">
            <a:avLst/>
          </a:prstGeom>
        </p:spPr>
      </p:pic>
      <p:sp>
        <p:nvSpPr>
          <p:cNvPr id="33" name="Rectangle: Rounded Corners 8">
            <a:extLst>
              <a:ext uri="{FF2B5EF4-FFF2-40B4-BE49-F238E27FC236}">
                <a16:creationId xmlns:a16="http://schemas.microsoft.com/office/drawing/2014/main" id="{5C69FB0E-9C17-4855-B6D2-6787AFA57D25}"/>
              </a:ext>
            </a:extLst>
          </p:cNvPr>
          <p:cNvSpPr/>
          <p:nvPr/>
        </p:nvSpPr>
        <p:spPr>
          <a:xfrm>
            <a:off x="4133951" y="1201573"/>
            <a:ext cx="1651703" cy="1316811"/>
          </a:xfrm>
          <a:prstGeom prst="roundRect">
            <a:avLst/>
          </a:prstGeom>
          <a:solidFill>
            <a:schemeClr val="bg1">
              <a:lumMod val="95000"/>
              <a:alpha val="60000"/>
            </a:schemeClr>
          </a:solidFill>
          <a:ln w="381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46800" rIns="46800" numCol="1" rtlCol="0" anchor="t" anchorCtr="0"/>
          <a:lstStyle/>
          <a:p>
            <a:pPr algn="ctr"/>
            <a:r>
              <a:rPr lang="en-GB" sz="700" b="1" dirty="0">
                <a:solidFill>
                  <a:schemeClr val="tx1"/>
                </a:solidFill>
                <a:latin typeface="CCW Cursive Writing 19" panose="03050602040000000000" pitchFamily="66" charset="0"/>
              </a:rPr>
              <a:t>Places of National Interest</a:t>
            </a:r>
          </a:p>
          <a:p>
            <a:pPr algn="ctr"/>
            <a:endParaRPr lang="en-GB" sz="700" dirty="0">
              <a:solidFill>
                <a:schemeClr val="tx1"/>
              </a:solidFill>
              <a:latin typeface="CCW Cursive Writing 19" panose="03050602040000000000" pitchFamily="66" charset="0"/>
            </a:endParaRPr>
          </a:p>
          <a:p>
            <a:pPr algn="ctr"/>
            <a:r>
              <a:rPr lang="en-GB" sz="700" dirty="0" smtClean="0">
                <a:solidFill>
                  <a:schemeClr val="tx1"/>
                </a:solidFill>
                <a:latin typeface="CCW Cursive Writing 19" panose="03050602040000000000" pitchFamily="66" charset="0"/>
              </a:rPr>
              <a:t>(Above) </a:t>
            </a:r>
            <a:r>
              <a:rPr lang="en-GB" sz="700" dirty="0">
                <a:solidFill>
                  <a:schemeClr val="tx1"/>
                </a:solidFill>
                <a:latin typeface="CCW Cursive Writing 19" panose="03050602040000000000" pitchFamily="66" charset="0"/>
              </a:rPr>
              <a:t>Kennedy Space Centre/USA for learning all about space travel and the planets</a:t>
            </a:r>
          </a:p>
          <a:p>
            <a:pPr algn="ctr"/>
            <a:endParaRPr lang="en-GB" sz="600" b="1" dirty="0">
              <a:solidFill>
                <a:schemeClr val="tx1"/>
              </a:solidFill>
              <a:latin typeface="CCW Cursive Writing 19" panose="03050602040000000000" pitchFamily="66" charset="0"/>
            </a:endParaRPr>
          </a:p>
        </p:txBody>
      </p:sp>
      <p:sp>
        <p:nvSpPr>
          <p:cNvPr id="37" name="Rectangle: Rounded Corners 8">
            <a:extLst>
              <a:ext uri="{FF2B5EF4-FFF2-40B4-BE49-F238E27FC236}">
                <a16:creationId xmlns:a16="http://schemas.microsoft.com/office/drawing/2014/main" id="{5C69FB0E-9C17-4855-B6D2-6787AFA57D25}"/>
              </a:ext>
            </a:extLst>
          </p:cNvPr>
          <p:cNvSpPr/>
          <p:nvPr/>
        </p:nvSpPr>
        <p:spPr>
          <a:xfrm rot="5400000">
            <a:off x="564565" y="3664380"/>
            <a:ext cx="2775255" cy="3523522"/>
          </a:xfrm>
          <a:prstGeom prst="roundRect">
            <a:avLst/>
          </a:prstGeom>
          <a:solidFill>
            <a:schemeClr val="bg1">
              <a:lumMod val="95000"/>
              <a:alpha val="60000"/>
            </a:schemeClr>
          </a:solidFill>
          <a:ln w="381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46800" rIns="46800" numCol="1" rtlCol="0" anchor="t" anchorCtr="0"/>
          <a:lstStyle/>
          <a:p>
            <a:pPr algn="ctr"/>
            <a:endParaRPr lang="en-GB" sz="800" b="1" dirty="0">
              <a:solidFill>
                <a:schemeClr val="tx1"/>
              </a:solidFill>
              <a:latin typeface="CCW Cursive Writing 19" panose="03050602040000000000" pitchFamily="66" charset="0"/>
            </a:endParaRPr>
          </a:p>
        </p:txBody>
      </p:sp>
      <p:sp>
        <p:nvSpPr>
          <p:cNvPr id="39" name="Rectangle: Rounded Corners 8">
            <a:extLst>
              <a:ext uri="{FF2B5EF4-FFF2-40B4-BE49-F238E27FC236}">
                <a16:creationId xmlns:a16="http://schemas.microsoft.com/office/drawing/2014/main" id="{5C69FB0E-9C17-4855-B6D2-6787AFA57D25}"/>
              </a:ext>
            </a:extLst>
          </p:cNvPr>
          <p:cNvSpPr/>
          <p:nvPr/>
        </p:nvSpPr>
        <p:spPr>
          <a:xfrm>
            <a:off x="8613423" y="123285"/>
            <a:ext cx="1202634" cy="2359216"/>
          </a:xfrm>
          <a:prstGeom prst="roundRect">
            <a:avLst/>
          </a:prstGeom>
          <a:solidFill>
            <a:schemeClr val="bg1">
              <a:lumMod val="95000"/>
              <a:alpha val="60000"/>
            </a:schemeClr>
          </a:solidFill>
          <a:ln w="381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46800" rIns="46800" numCol="1" rtlCol="0" anchor="t" anchorCtr="0"/>
          <a:lstStyle/>
          <a:p>
            <a:r>
              <a:rPr lang="en-GB" sz="800" b="1" dirty="0">
                <a:solidFill>
                  <a:schemeClr val="tx1"/>
                </a:solidFill>
                <a:latin typeface="CCW Cursive Writing 19" panose="03050602040000000000" pitchFamily="66" charset="0"/>
              </a:rPr>
              <a:t>MEDC</a:t>
            </a:r>
            <a:r>
              <a:rPr lang="en-GB" sz="800" dirty="0">
                <a:solidFill>
                  <a:schemeClr val="tx1"/>
                </a:solidFill>
                <a:latin typeface="CCW Cursive Writing 19" panose="03050602040000000000" pitchFamily="66" charset="0"/>
              </a:rPr>
              <a:t> </a:t>
            </a:r>
            <a:endParaRPr lang="en-GB" sz="800" dirty="0" smtClean="0">
              <a:solidFill>
                <a:schemeClr val="tx1"/>
              </a:solidFill>
              <a:latin typeface="CCW Cursive Writing 19" panose="03050602040000000000" pitchFamily="66" charset="0"/>
            </a:endParaRPr>
          </a:p>
          <a:p>
            <a:r>
              <a:rPr lang="en-GB" sz="800" dirty="0" smtClean="0">
                <a:solidFill>
                  <a:schemeClr val="tx1"/>
                </a:solidFill>
                <a:latin typeface="CCW Cursive Writing 19" panose="03050602040000000000" pitchFamily="66" charset="0"/>
              </a:rPr>
              <a:t>stands </a:t>
            </a:r>
            <a:r>
              <a:rPr lang="en-GB" sz="800" dirty="0">
                <a:solidFill>
                  <a:schemeClr val="tx1"/>
                </a:solidFill>
                <a:latin typeface="CCW Cursive Writing 19" panose="03050602040000000000" pitchFamily="66" charset="0"/>
              </a:rPr>
              <a:t>for More </a:t>
            </a:r>
            <a:r>
              <a:rPr lang="en-GB" sz="700" dirty="0" smtClean="0">
                <a:solidFill>
                  <a:schemeClr val="tx1"/>
                </a:solidFill>
                <a:latin typeface="CCW Cursive Writing 19" panose="03050602040000000000" pitchFamily="66" charset="0"/>
              </a:rPr>
              <a:t>Economically </a:t>
            </a:r>
            <a:r>
              <a:rPr lang="en-GB" sz="800" dirty="0">
                <a:solidFill>
                  <a:schemeClr val="tx1"/>
                </a:solidFill>
                <a:latin typeface="CCW Cursive Writing 19" panose="03050602040000000000" pitchFamily="66" charset="0"/>
              </a:rPr>
              <a:t>Developed </a:t>
            </a:r>
            <a:r>
              <a:rPr lang="en-GB" sz="800" dirty="0" smtClean="0">
                <a:solidFill>
                  <a:schemeClr val="tx1"/>
                </a:solidFill>
                <a:latin typeface="CCW Cursive Writing 19" panose="03050602040000000000" pitchFamily="66" charset="0"/>
              </a:rPr>
              <a:t>Country</a:t>
            </a:r>
          </a:p>
          <a:p>
            <a:r>
              <a:rPr lang="en-GB" sz="800" dirty="0" smtClean="0">
                <a:solidFill>
                  <a:schemeClr val="tx1"/>
                </a:solidFill>
                <a:latin typeface="CCW Cursive Writing 19" panose="03050602040000000000" pitchFamily="66" charset="0"/>
              </a:rPr>
              <a:t> </a:t>
            </a:r>
          </a:p>
          <a:p>
            <a:r>
              <a:rPr lang="en-GB" sz="800" b="1" dirty="0" smtClean="0">
                <a:solidFill>
                  <a:schemeClr val="tx1"/>
                </a:solidFill>
                <a:latin typeface="CCW Cursive Writing 19" panose="03050602040000000000" pitchFamily="66" charset="0"/>
              </a:rPr>
              <a:t>LEDC</a:t>
            </a:r>
            <a:r>
              <a:rPr lang="en-GB" sz="800" dirty="0">
                <a:solidFill>
                  <a:schemeClr val="tx1"/>
                </a:solidFill>
                <a:latin typeface="CCW Cursive Writing 19" panose="03050602040000000000" pitchFamily="66" charset="0"/>
              </a:rPr>
              <a:t> </a:t>
            </a:r>
            <a:endParaRPr lang="en-GB" sz="800" dirty="0" smtClean="0">
              <a:solidFill>
                <a:schemeClr val="tx1"/>
              </a:solidFill>
              <a:latin typeface="CCW Cursive Writing 19" panose="03050602040000000000" pitchFamily="66" charset="0"/>
            </a:endParaRPr>
          </a:p>
          <a:p>
            <a:r>
              <a:rPr lang="en-GB" sz="800" dirty="0" smtClean="0">
                <a:solidFill>
                  <a:schemeClr val="tx1"/>
                </a:solidFill>
                <a:latin typeface="CCW Cursive Writing 19" panose="03050602040000000000" pitchFamily="66" charset="0"/>
              </a:rPr>
              <a:t>stands </a:t>
            </a:r>
            <a:r>
              <a:rPr lang="en-GB" sz="800" dirty="0">
                <a:solidFill>
                  <a:schemeClr val="tx1"/>
                </a:solidFill>
                <a:latin typeface="CCW Cursive Writing 19" panose="03050602040000000000" pitchFamily="66" charset="0"/>
              </a:rPr>
              <a:t>for Less </a:t>
            </a:r>
            <a:r>
              <a:rPr lang="en-GB" sz="700" dirty="0">
                <a:solidFill>
                  <a:schemeClr val="tx1"/>
                </a:solidFill>
                <a:latin typeface="CCW Cursive Writing 19" panose="03050602040000000000" pitchFamily="66" charset="0"/>
              </a:rPr>
              <a:t>Economically</a:t>
            </a:r>
            <a:r>
              <a:rPr lang="en-GB" sz="800" dirty="0">
                <a:solidFill>
                  <a:schemeClr val="tx1"/>
                </a:solidFill>
                <a:latin typeface="CCW Cursive Writing 19" panose="03050602040000000000" pitchFamily="66" charset="0"/>
              </a:rPr>
              <a:t> Developed Country</a:t>
            </a:r>
            <a:r>
              <a:rPr lang="en-GB" sz="1000" dirty="0">
                <a:solidFill>
                  <a:schemeClr val="tx1"/>
                </a:solidFill>
                <a:latin typeface="CCW Cursive Writing 19" panose="03050602040000000000" pitchFamily="66" charset="0"/>
              </a:rPr>
              <a:t>.</a:t>
            </a:r>
            <a:endParaRPr lang="en-GB" sz="1000" b="1" dirty="0">
              <a:solidFill>
                <a:schemeClr val="tx1"/>
              </a:solidFill>
              <a:latin typeface="CCW Cursive Writing 19" panose="03050602040000000000" pitchFamily="66" charset="0"/>
            </a:endParaRPr>
          </a:p>
        </p:txBody>
      </p:sp>
      <p:pic>
        <p:nvPicPr>
          <p:cNvPr id="8" name="Picture 7"/>
          <p:cNvPicPr>
            <a:picLocks noChangeAspect="1"/>
          </p:cNvPicPr>
          <p:nvPr/>
        </p:nvPicPr>
        <p:blipFill rotWithShape="1">
          <a:blip r:embed="rId4"/>
          <a:srcRect l="20230" t="33090" r="29578" b="23959"/>
          <a:stretch/>
        </p:blipFill>
        <p:spPr>
          <a:xfrm>
            <a:off x="319185" y="4206832"/>
            <a:ext cx="3294872" cy="2333114"/>
          </a:xfrm>
          <a:prstGeom prst="rect">
            <a:avLst/>
          </a:prstGeom>
        </p:spPr>
      </p:pic>
      <p:sp>
        <p:nvSpPr>
          <p:cNvPr id="40" name="Rectangle: Rounded Corners 8">
            <a:extLst>
              <a:ext uri="{FF2B5EF4-FFF2-40B4-BE49-F238E27FC236}">
                <a16:creationId xmlns:a16="http://schemas.microsoft.com/office/drawing/2014/main" id="{5C69FB0E-9C17-4855-B6D2-6787AFA57D25}"/>
              </a:ext>
            </a:extLst>
          </p:cNvPr>
          <p:cNvSpPr/>
          <p:nvPr/>
        </p:nvSpPr>
        <p:spPr>
          <a:xfrm>
            <a:off x="4136025" y="57331"/>
            <a:ext cx="1651703" cy="1126953"/>
          </a:xfrm>
          <a:prstGeom prst="roundRect">
            <a:avLst/>
          </a:prstGeom>
          <a:solidFill>
            <a:schemeClr val="bg1">
              <a:lumMod val="95000"/>
              <a:alpha val="60000"/>
            </a:schemeClr>
          </a:solidFill>
          <a:ln w="381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46800" rIns="46800" numCol="1" rtlCol="0" anchor="t" anchorCtr="0"/>
          <a:lstStyle/>
          <a:p>
            <a:pPr algn="ctr"/>
            <a:endParaRPr lang="en-GB" sz="600" b="1" dirty="0">
              <a:solidFill>
                <a:schemeClr val="tx1"/>
              </a:solidFill>
              <a:latin typeface="CCW Cursive Writing 19" panose="03050602040000000000" pitchFamily="66" charset="0"/>
            </a:endParaRPr>
          </a:p>
        </p:txBody>
      </p:sp>
      <p:pic>
        <p:nvPicPr>
          <p:cNvPr id="26" name="Picture 25">
            <a:extLst>
              <a:ext uri="{FF2B5EF4-FFF2-40B4-BE49-F238E27FC236}">
                <a16:creationId xmlns:a16="http://schemas.microsoft.com/office/drawing/2014/main" id="{AE51DD4F-6421-4C90-922A-2F324800B1B3}"/>
              </a:ext>
            </a:extLst>
          </p:cNvPr>
          <p:cNvPicPr>
            <a:picLocks noChangeAspect="1"/>
          </p:cNvPicPr>
          <p:nvPr/>
        </p:nvPicPr>
        <p:blipFill>
          <a:blip r:embed="rId5"/>
          <a:stretch>
            <a:fillRect/>
          </a:stretch>
        </p:blipFill>
        <p:spPr>
          <a:xfrm>
            <a:off x="4264894" y="159168"/>
            <a:ext cx="1456946" cy="962189"/>
          </a:xfrm>
          <a:prstGeom prst="rect">
            <a:avLst/>
          </a:prstGeom>
        </p:spPr>
      </p:pic>
      <p:sp>
        <p:nvSpPr>
          <p:cNvPr id="41" name="Rectangle: Rounded Corners 8">
            <a:extLst>
              <a:ext uri="{FF2B5EF4-FFF2-40B4-BE49-F238E27FC236}">
                <a16:creationId xmlns:a16="http://schemas.microsoft.com/office/drawing/2014/main" id="{5C69FB0E-9C17-4855-B6D2-6787AFA57D25}"/>
              </a:ext>
            </a:extLst>
          </p:cNvPr>
          <p:cNvSpPr/>
          <p:nvPr/>
        </p:nvSpPr>
        <p:spPr>
          <a:xfrm>
            <a:off x="3804633" y="3623230"/>
            <a:ext cx="2669049" cy="3190539"/>
          </a:xfrm>
          <a:prstGeom prst="roundRect">
            <a:avLst/>
          </a:prstGeom>
          <a:solidFill>
            <a:schemeClr val="bg1">
              <a:lumMod val="95000"/>
              <a:alpha val="60000"/>
            </a:schemeClr>
          </a:solidFill>
          <a:ln w="381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46800" rIns="46800" numCol="1" rtlCol="0" anchor="t" anchorCtr="0"/>
          <a:lstStyle/>
          <a:p>
            <a:pPr algn="ctr"/>
            <a:endParaRPr lang="en-GB" sz="600" b="1" dirty="0">
              <a:solidFill>
                <a:schemeClr val="tx1"/>
              </a:solidFill>
              <a:latin typeface="CCW Cursive Writing 19" panose="03050602040000000000" pitchFamily="66" charset="0"/>
            </a:endParaRPr>
          </a:p>
        </p:txBody>
      </p:sp>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05633" y="3632755"/>
            <a:ext cx="2446226" cy="3032397"/>
          </a:xfrm>
          <a:prstGeom prst="rect">
            <a:avLst/>
          </a:prstGeom>
        </p:spPr>
      </p:pic>
      <p:sp>
        <p:nvSpPr>
          <p:cNvPr id="42" name="Rectangle: Rounded Corners 8">
            <a:extLst>
              <a:ext uri="{FF2B5EF4-FFF2-40B4-BE49-F238E27FC236}">
                <a16:creationId xmlns:a16="http://schemas.microsoft.com/office/drawing/2014/main" id="{5C69FB0E-9C17-4855-B6D2-6787AFA57D25}"/>
              </a:ext>
            </a:extLst>
          </p:cNvPr>
          <p:cNvSpPr/>
          <p:nvPr/>
        </p:nvSpPr>
        <p:spPr>
          <a:xfrm>
            <a:off x="6573580" y="3564586"/>
            <a:ext cx="3242476" cy="3249183"/>
          </a:xfrm>
          <a:prstGeom prst="roundRect">
            <a:avLst/>
          </a:prstGeom>
          <a:solidFill>
            <a:schemeClr val="bg1">
              <a:lumMod val="95000"/>
              <a:alpha val="60000"/>
            </a:schemeClr>
          </a:solidFill>
          <a:ln w="381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46800" rIns="46800" numCol="1" rtlCol="0" anchor="t" anchorCtr="0"/>
          <a:lstStyle/>
          <a:p>
            <a:r>
              <a:rPr lang="en-GB" sz="1000" dirty="0" smtClean="0">
                <a:solidFill>
                  <a:schemeClr val="tx1"/>
                </a:solidFill>
                <a:latin typeface="CCW Cursive Writing 19" panose="03050602040000000000" pitchFamily="66" charset="0"/>
              </a:rPr>
              <a:t>.</a:t>
            </a:r>
            <a:endParaRPr lang="en-GB" sz="1000" b="1" dirty="0">
              <a:solidFill>
                <a:schemeClr val="tx1"/>
              </a:solidFill>
              <a:latin typeface="CCW Cursive Writing 19" panose="03050602040000000000" pitchFamily="66" charset="0"/>
            </a:endParaRPr>
          </a:p>
        </p:txBody>
      </p:sp>
      <p:pic>
        <p:nvPicPr>
          <p:cNvPr id="14" name="Picture 13"/>
          <p:cNvPicPr>
            <a:picLocks noChangeAspect="1"/>
          </p:cNvPicPr>
          <p:nvPr/>
        </p:nvPicPr>
        <p:blipFill rotWithShape="1">
          <a:blip r:embed="rId7"/>
          <a:srcRect l="14124" t="16082" r="54493" b="15012"/>
          <a:stretch/>
        </p:blipFill>
        <p:spPr>
          <a:xfrm>
            <a:off x="6765845" y="3760646"/>
            <a:ext cx="2878898" cy="2840808"/>
          </a:xfrm>
          <a:prstGeom prst="rect">
            <a:avLst/>
          </a:prstGeom>
        </p:spPr>
      </p:pic>
    </p:spTree>
    <p:extLst>
      <p:ext uri="{BB962C8B-B14F-4D97-AF65-F5344CB8AC3E}">
        <p14:creationId xmlns:p14="http://schemas.microsoft.com/office/powerpoint/2010/main" val="11859256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D486D62A-B49E-4FCD-9101-9DEB467BC015}"/>
              </a:ext>
            </a:extLst>
          </p:cNvPr>
          <p:cNvSpPr txBox="1"/>
          <p:nvPr/>
        </p:nvSpPr>
        <p:spPr>
          <a:xfrm>
            <a:off x="2672710" y="6105837"/>
            <a:ext cx="531629" cy="404037"/>
          </a:xfrm>
          <a:prstGeom prst="rect">
            <a:avLst/>
          </a:prstGeom>
          <a:noFill/>
        </p:spPr>
        <p:txBody>
          <a:bodyPr wrap="square" rtlCol="0">
            <a:spAutoFit/>
          </a:bodyPr>
          <a:lstStyle/>
          <a:p>
            <a:endParaRPr lang="en-GB" dirty="0"/>
          </a:p>
        </p:txBody>
      </p:sp>
      <p:graphicFrame>
        <p:nvGraphicFramePr>
          <p:cNvPr id="13" name="Table 12">
            <a:extLst>
              <a:ext uri="{FF2B5EF4-FFF2-40B4-BE49-F238E27FC236}">
                <a16:creationId xmlns:a16="http://schemas.microsoft.com/office/drawing/2014/main" id="{AF733075-58C3-40AF-8805-B4A132134A8B}"/>
              </a:ext>
            </a:extLst>
          </p:cNvPr>
          <p:cNvGraphicFramePr>
            <a:graphicFrameLocks noGrp="1"/>
          </p:cNvGraphicFramePr>
          <p:nvPr>
            <p:extLst>
              <p:ext uri="{D42A27DB-BD31-4B8C-83A1-F6EECF244321}">
                <p14:modId xmlns:p14="http://schemas.microsoft.com/office/powerpoint/2010/main" val="3665186699"/>
              </p:ext>
            </p:extLst>
          </p:nvPr>
        </p:nvGraphicFramePr>
        <p:xfrm>
          <a:off x="4130029" y="74533"/>
          <a:ext cx="5610395" cy="4847423"/>
        </p:xfrm>
        <a:graphic>
          <a:graphicData uri="http://schemas.openxmlformats.org/drawingml/2006/table">
            <a:tbl>
              <a:tblPr firstRow="1" firstCol="1" bandRow="1">
                <a:tableStyleId>{5C22544A-7EE6-4342-B048-85BDC9FD1C3A}</a:tableStyleId>
              </a:tblPr>
              <a:tblGrid>
                <a:gridCol w="2804930">
                  <a:extLst>
                    <a:ext uri="{9D8B030D-6E8A-4147-A177-3AD203B41FA5}">
                      <a16:colId xmlns:a16="http://schemas.microsoft.com/office/drawing/2014/main" val="544742860"/>
                    </a:ext>
                  </a:extLst>
                </a:gridCol>
                <a:gridCol w="2805465">
                  <a:extLst>
                    <a:ext uri="{9D8B030D-6E8A-4147-A177-3AD203B41FA5}">
                      <a16:colId xmlns:a16="http://schemas.microsoft.com/office/drawing/2014/main" val="124978112"/>
                    </a:ext>
                  </a:extLst>
                </a:gridCol>
              </a:tblGrid>
              <a:tr h="138174">
                <a:tc gridSpan="2">
                  <a:txBody>
                    <a:bodyPr/>
                    <a:lstStyle/>
                    <a:p>
                      <a:pPr algn="ctr">
                        <a:lnSpc>
                          <a:spcPct val="107000"/>
                        </a:lnSpc>
                        <a:spcAft>
                          <a:spcPts val="0"/>
                        </a:spcAft>
                      </a:pPr>
                      <a:r>
                        <a:rPr lang="en-US" sz="800" kern="1200" dirty="0">
                          <a:solidFill>
                            <a:schemeClr val="tx1"/>
                          </a:solidFill>
                          <a:latin typeface="CCW Cursive Writing 19" panose="03050602040000000000" pitchFamily="66" charset="0"/>
                          <a:ea typeface="+mn-ea"/>
                          <a:cs typeface="Arial" panose="020B0604020202020204" pitchFamily="34" charset="0"/>
                        </a:rPr>
                        <a:t>Top 10 Facts!</a:t>
                      </a:r>
                      <a:endParaRPr lang="en-GB" sz="800" kern="1200" dirty="0">
                        <a:solidFill>
                          <a:schemeClr val="tx1"/>
                        </a:solidFill>
                        <a:latin typeface="CCW Cursive Writing 19" panose="03050602040000000000" pitchFamily="66" charset="0"/>
                        <a:ea typeface="+mn-ea"/>
                        <a:cs typeface="Arial" panose="020B0604020202020204" pitchFamily="34" charset="0"/>
                      </a:endParaRPr>
                    </a:p>
                  </a:txBody>
                  <a:tcPr marL="68580" marR="68580" marT="0" marB="0" anchor="ctr">
                    <a:solidFill>
                      <a:schemeClr val="accent6">
                        <a:lumMod val="40000"/>
                        <a:lumOff val="60000"/>
                      </a:schemeClr>
                    </a:solidFill>
                  </a:tcPr>
                </a:tc>
                <a:tc hMerge="1">
                  <a:txBody>
                    <a:bodyPr/>
                    <a:lstStyle/>
                    <a:p>
                      <a:endParaRPr lang="en-GB"/>
                    </a:p>
                  </a:txBody>
                  <a:tcPr/>
                </a:tc>
                <a:extLst>
                  <a:ext uri="{0D108BD9-81ED-4DB2-BD59-A6C34878D82A}">
                    <a16:rowId xmlns:a16="http://schemas.microsoft.com/office/drawing/2014/main" val="1976632084"/>
                  </a:ext>
                </a:extLst>
              </a:tr>
              <a:tr h="4709249">
                <a:tc>
                  <a:txBody>
                    <a:bodyPr/>
                    <a:lstStyle/>
                    <a:p>
                      <a:pPr marL="171450" indent="-171450">
                        <a:buFont typeface="Arial" panose="020B0604020202020204" pitchFamily="34" charset="0"/>
                        <a:buChar char="•"/>
                      </a:pPr>
                      <a:r>
                        <a:rPr lang="en-GB" sz="700" b="1" i="0" kern="1200" dirty="0">
                          <a:solidFill>
                            <a:schemeClr val="tx1"/>
                          </a:solidFill>
                          <a:effectLst/>
                          <a:latin typeface="CCW Cursive Writing 19" panose="03050602040000000000" pitchFamily="66" charset="0"/>
                          <a:ea typeface="+mn-ea"/>
                          <a:cs typeface="+mn-cs"/>
                        </a:rPr>
                        <a:t>There are 23 countries in North </a:t>
                      </a:r>
                      <a:endParaRPr lang="en-GB" sz="700" b="1" i="0" kern="1200" dirty="0" smtClean="0">
                        <a:solidFill>
                          <a:schemeClr val="tx1"/>
                        </a:solidFill>
                        <a:effectLst/>
                        <a:latin typeface="CCW Cursive Writing 19" panose="03050602040000000000" pitchFamily="66" charset="0"/>
                        <a:ea typeface="+mn-ea"/>
                        <a:cs typeface="+mn-cs"/>
                      </a:endParaRPr>
                    </a:p>
                    <a:p>
                      <a:pPr marL="171450" indent="-171450">
                        <a:buFont typeface="Arial" panose="020B0604020202020204" pitchFamily="34" charset="0"/>
                        <a:buChar char="•"/>
                      </a:pPr>
                      <a:r>
                        <a:rPr lang="en-GB" sz="700" b="1" i="0" kern="1200" dirty="0" smtClean="0">
                          <a:solidFill>
                            <a:schemeClr val="tx1"/>
                          </a:solidFill>
                          <a:effectLst/>
                          <a:latin typeface="CCW Cursive Writing 19" panose="03050602040000000000" pitchFamily="66" charset="0"/>
                          <a:ea typeface="+mn-ea"/>
                          <a:cs typeface="+mn-cs"/>
                        </a:rPr>
                        <a:t>America</a:t>
                      </a:r>
                      <a:r>
                        <a:rPr lang="en-GB" sz="700" b="1" i="0" kern="1200" baseline="0" dirty="0" smtClean="0">
                          <a:solidFill>
                            <a:schemeClr val="tx1"/>
                          </a:solidFill>
                          <a:effectLst/>
                          <a:latin typeface="CCW Cursive Writing 19" panose="03050602040000000000" pitchFamily="66" charset="0"/>
                          <a:ea typeface="+mn-ea"/>
                          <a:cs typeface="+mn-cs"/>
                        </a:rPr>
                        <a:t> </a:t>
                      </a:r>
                      <a:r>
                        <a:rPr lang="en-GB" sz="700" b="1" i="0" kern="1200" dirty="0" smtClean="0">
                          <a:solidFill>
                            <a:schemeClr val="tx1"/>
                          </a:solidFill>
                          <a:effectLst/>
                          <a:latin typeface="CCW Cursive Writing 19" panose="03050602040000000000" pitchFamily="66" charset="0"/>
                          <a:ea typeface="+mn-ea"/>
                          <a:cs typeface="+mn-cs"/>
                        </a:rPr>
                        <a:t>with </a:t>
                      </a:r>
                      <a:r>
                        <a:rPr lang="en-GB" sz="700" b="1" i="0" kern="1200" dirty="0">
                          <a:solidFill>
                            <a:schemeClr val="tx1"/>
                          </a:solidFill>
                          <a:effectLst/>
                          <a:latin typeface="CCW Cursive Writing 19" panose="03050602040000000000" pitchFamily="66" charset="0"/>
                          <a:ea typeface="+mn-ea"/>
                          <a:cs typeface="+mn-cs"/>
                        </a:rPr>
                        <a:t>a total of more than 590 million people living on the continent.</a:t>
                      </a:r>
                    </a:p>
                    <a:p>
                      <a:pPr marL="0" indent="0">
                        <a:buFont typeface="Arial" panose="020B0604020202020204" pitchFamily="34" charset="0"/>
                        <a:buNone/>
                      </a:pPr>
                      <a:endParaRPr lang="en-GB" sz="700" b="1" i="0" kern="1200" dirty="0">
                        <a:solidFill>
                          <a:schemeClr val="tx1"/>
                        </a:solidFill>
                        <a:effectLst/>
                        <a:latin typeface="CCW Cursive Writing 19" panose="03050602040000000000" pitchFamily="66" charset="0"/>
                        <a:ea typeface="+mn-ea"/>
                        <a:cs typeface="+mn-cs"/>
                      </a:endParaRPr>
                    </a:p>
                    <a:p>
                      <a:pPr marL="171450" indent="-171450">
                        <a:buFont typeface="Arial" panose="020B0604020202020204" pitchFamily="34" charset="0"/>
                        <a:buChar char="•"/>
                      </a:pPr>
                      <a:r>
                        <a:rPr lang="en-GB" sz="700" b="1" i="0" kern="1200" dirty="0">
                          <a:solidFill>
                            <a:schemeClr val="tx1"/>
                          </a:solidFill>
                          <a:effectLst/>
                          <a:latin typeface="CCW Cursive Writing 19" panose="03050602040000000000" pitchFamily="66" charset="0"/>
                          <a:ea typeface="+mn-ea"/>
                          <a:cs typeface="+mn-cs"/>
                        </a:rPr>
                        <a:t>Largest Country</a:t>
                      </a:r>
                      <a:r>
                        <a:rPr lang="en-GB" sz="700" b="0" i="0" kern="1200" dirty="0">
                          <a:solidFill>
                            <a:schemeClr val="tx1"/>
                          </a:solidFill>
                          <a:effectLst/>
                          <a:latin typeface="CCW Cursive Writing 19" panose="03050602040000000000" pitchFamily="66" charset="0"/>
                          <a:ea typeface="+mn-ea"/>
                          <a:cs typeface="+mn-cs"/>
                        </a:rPr>
                        <a:t>: Canada. The country is covering almost half the North American continent's land area. Canada is slightly bigger than the USA and about as big as China.</a:t>
                      </a:r>
                    </a:p>
                    <a:p>
                      <a:pPr marL="0" indent="0">
                        <a:buFont typeface="Arial" panose="020B0604020202020204" pitchFamily="34" charset="0"/>
                        <a:buNone/>
                      </a:pPr>
                      <a:r>
                        <a:rPr lang="en-GB" sz="700" b="0" i="0" kern="1200" dirty="0">
                          <a:solidFill>
                            <a:schemeClr val="tx1"/>
                          </a:solidFill>
                          <a:effectLst/>
                          <a:latin typeface="CCW Cursive Writing 19" panose="03050602040000000000" pitchFamily="66" charset="0"/>
                          <a:ea typeface="+mn-ea"/>
                          <a:cs typeface="+mn-cs"/>
                        </a:rPr>
                        <a:t> </a:t>
                      </a:r>
                    </a:p>
                    <a:p>
                      <a:pPr marL="171450" indent="-171450">
                        <a:buFont typeface="Arial" panose="020B0604020202020204" pitchFamily="34" charset="0"/>
                        <a:buChar char="•"/>
                      </a:pPr>
                      <a:r>
                        <a:rPr lang="en-GB" sz="700" b="1" i="0" kern="1200" dirty="0">
                          <a:solidFill>
                            <a:schemeClr val="lt1"/>
                          </a:solidFill>
                          <a:effectLst/>
                          <a:latin typeface="CCW Cursive Writing 19" panose="03050602040000000000" pitchFamily="66" charset="0"/>
                          <a:ea typeface="+mn-ea"/>
                          <a:cs typeface="+mn-cs"/>
                        </a:rPr>
                        <a:t> </a:t>
                      </a:r>
                      <a:r>
                        <a:rPr lang="en-GB" sz="700" b="1" i="0" kern="1200" dirty="0">
                          <a:solidFill>
                            <a:schemeClr val="tx1"/>
                          </a:solidFill>
                          <a:effectLst/>
                          <a:latin typeface="CCW Cursive Writing 19" panose="03050602040000000000" pitchFamily="66" charset="0"/>
                          <a:ea typeface="+mn-ea"/>
                          <a:cs typeface="+mn-cs"/>
                        </a:rPr>
                        <a:t>Largest City: Mexico City, which is the capital city of Mexico with a population of about 9 million. With more than 20 million inhabitants in the </a:t>
                      </a:r>
                      <a:r>
                        <a:rPr lang="en-GB" sz="700" b="1" i="0" kern="1200" dirty="0" smtClean="0">
                          <a:solidFill>
                            <a:schemeClr val="tx1"/>
                          </a:solidFill>
                          <a:effectLst/>
                          <a:latin typeface="CCW Cursive Writing 19" panose="03050602040000000000" pitchFamily="66" charset="0"/>
                          <a:ea typeface="+mn-ea"/>
                          <a:cs typeface="+mn-cs"/>
                        </a:rPr>
                        <a:t>city</a:t>
                      </a:r>
                      <a:r>
                        <a:rPr lang="en-GB" sz="700" b="1" i="0" kern="1200" baseline="0" dirty="0" smtClean="0">
                          <a:solidFill>
                            <a:schemeClr val="tx1"/>
                          </a:solidFill>
                          <a:effectLst/>
                          <a:latin typeface="CCW Cursive Writing 19" panose="03050602040000000000" pitchFamily="66" charset="0"/>
                          <a:ea typeface="+mn-ea"/>
                          <a:cs typeface="+mn-cs"/>
                        </a:rPr>
                        <a:t> area</a:t>
                      </a:r>
                      <a:r>
                        <a:rPr lang="en-GB" sz="700" b="1" i="0" kern="1200" dirty="0" smtClean="0">
                          <a:solidFill>
                            <a:schemeClr val="tx1"/>
                          </a:solidFill>
                          <a:effectLst/>
                          <a:latin typeface="CCW Cursive Writing 19" panose="03050602040000000000" pitchFamily="66" charset="0"/>
                          <a:ea typeface="+mn-ea"/>
                          <a:cs typeface="+mn-cs"/>
                        </a:rPr>
                        <a:t>, </a:t>
                      </a:r>
                      <a:r>
                        <a:rPr lang="en-GB" sz="700" b="1" i="0" kern="1200" dirty="0">
                          <a:solidFill>
                            <a:schemeClr val="tx1"/>
                          </a:solidFill>
                          <a:effectLst/>
                          <a:latin typeface="CCW Cursive Writing 19" panose="03050602040000000000" pitchFamily="66" charset="0"/>
                          <a:ea typeface="+mn-ea"/>
                          <a:cs typeface="+mn-cs"/>
                        </a:rPr>
                        <a:t>this is one of the largest cities in the world.</a:t>
                      </a:r>
                    </a:p>
                    <a:p>
                      <a:pPr marL="0" indent="0">
                        <a:buFont typeface="Arial" panose="020B0604020202020204" pitchFamily="34" charset="0"/>
                        <a:buNone/>
                      </a:pPr>
                      <a:endParaRPr lang="en-GB" sz="700" b="1" i="0" kern="1200" dirty="0">
                        <a:solidFill>
                          <a:schemeClr val="tx1"/>
                        </a:solidFill>
                        <a:effectLst/>
                        <a:latin typeface="CCW Cursive Writing 19" panose="03050602040000000000" pitchFamily="66" charset="0"/>
                        <a:ea typeface="+mn-ea"/>
                        <a:cs typeface="+mn-cs"/>
                      </a:endParaRPr>
                    </a:p>
                    <a:p>
                      <a:pPr marL="171450" indent="-171450">
                        <a:buFont typeface="Arial" panose="020B0604020202020204" pitchFamily="34" charset="0"/>
                        <a:buChar char="•"/>
                      </a:pPr>
                      <a:r>
                        <a:rPr lang="en-GB" sz="700" b="1" i="0" kern="1200" dirty="0">
                          <a:solidFill>
                            <a:schemeClr val="tx1"/>
                          </a:solidFill>
                          <a:effectLst/>
                          <a:latin typeface="CCW Cursive Writing 19" panose="03050602040000000000" pitchFamily="66" charset="0"/>
                          <a:ea typeface="+mn-ea"/>
                          <a:cs typeface="+mn-cs"/>
                        </a:rPr>
                        <a:t>Smallest Country</a:t>
                      </a:r>
                      <a:r>
                        <a:rPr lang="en-GB" sz="700" b="0" i="0" kern="1200" dirty="0">
                          <a:solidFill>
                            <a:schemeClr val="tx1"/>
                          </a:solidFill>
                          <a:effectLst/>
                          <a:latin typeface="CCW Cursive Writing 19" panose="03050602040000000000" pitchFamily="66" charset="0"/>
                          <a:ea typeface="+mn-ea"/>
                          <a:cs typeface="+mn-cs"/>
                        </a:rPr>
                        <a:t>: St Kitts and Nevis with only about 54,000 inhabitants. This island country is located in the Caribbean Sea. The least populated dependency is Montserrat, a British Overseas Territory, with less than 6,000 inhabitants.</a:t>
                      </a:r>
                    </a:p>
                    <a:p>
                      <a:pPr marL="0" indent="0">
                        <a:buFont typeface="Arial" panose="020B0604020202020204" pitchFamily="34" charset="0"/>
                        <a:buNone/>
                      </a:pPr>
                      <a:endParaRPr lang="en-US" sz="700" b="1" i="0" kern="1200" dirty="0">
                        <a:solidFill>
                          <a:schemeClr val="tx1"/>
                        </a:solidFill>
                        <a:effectLst/>
                        <a:latin typeface="CCW Cursive Writing 19" panose="03050602040000000000" pitchFamily="66" charset="0"/>
                        <a:ea typeface="+mn-ea"/>
                        <a:cs typeface="Arial" panose="020B0604020202020204" pitchFamily="34" charset="0"/>
                      </a:endParaRPr>
                    </a:p>
                    <a:p>
                      <a:pPr marL="285750" indent="-285750">
                        <a:buFont typeface="Arial" panose="020B0604020202020204" pitchFamily="34" charset="0"/>
                        <a:buChar char="•"/>
                      </a:pPr>
                      <a:r>
                        <a:rPr lang="en-GB" sz="700" b="1" i="0" kern="1200" dirty="0">
                          <a:solidFill>
                            <a:schemeClr val="tx1"/>
                          </a:solidFill>
                          <a:effectLst/>
                          <a:latin typeface="CCW Cursive Writing 19" panose="03050602040000000000" pitchFamily="66" charset="0"/>
                          <a:ea typeface="+mn-ea"/>
                          <a:cs typeface="+mn-cs"/>
                        </a:rPr>
                        <a:t>Longest River of North America: Missouri River/USA (3,767 km/ 2,341 miles). The Missouri River flows through seven states of the USA: Montana, North Dakota, South Dakota, Nebraska, Iowa, Kansas and Missouri. Together with the Mississippi River, it forms one of the largest river systems in the world.</a:t>
                      </a:r>
                      <a:endParaRPr lang="en-US" sz="700" b="1" i="0" kern="1200" dirty="0">
                        <a:solidFill>
                          <a:schemeClr val="tx1"/>
                        </a:solidFill>
                        <a:effectLst/>
                        <a:latin typeface="CCW Cursive Writing 19" panose="03050602040000000000" pitchFamily="66" charset="0"/>
                        <a:ea typeface="+mn-ea"/>
                        <a:cs typeface="Arial" panose="020B0604020202020204" pitchFamily="34" charset="0"/>
                      </a:endParaRPr>
                    </a:p>
                  </a:txBody>
                  <a:tcPr marL="68580" marR="68580" marT="0" marB="0" anchor="ctr">
                    <a:solidFill>
                      <a:schemeClr val="accent6">
                        <a:lumMod val="40000"/>
                        <a:lumOff val="60000"/>
                      </a:schemeClr>
                    </a:solidFill>
                  </a:tcPr>
                </a:tc>
                <a:tc>
                  <a:txBody>
                    <a:bodyPr/>
                    <a:lstStyle/>
                    <a:p>
                      <a:pPr marL="171450" indent="-171450">
                        <a:buFont typeface="Arial" panose="020B0604020202020204" pitchFamily="34" charset="0"/>
                        <a:buChar char="•"/>
                      </a:pPr>
                      <a:r>
                        <a:rPr lang="en-GB" sz="700" b="1" i="0" kern="1200" dirty="0">
                          <a:solidFill>
                            <a:schemeClr val="dk1"/>
                          </a:solidFill>
                          <a:effectLst/>
                          <a:latin typeface="CCW Cursive Writing 19" panose="03050602040000000000" pitchFamily="66" charset="0"/>
                          <a:ea typeface="+mn-ea"/>
                          <a:cs typeface="+mn-cs"/>
                        </a:rPr>
                        <a:t>Greenland</a:t>
                      </a:r>
                      <a:r>
                        <a:rPr lang="en-GB" sz="700" b="0" i="0" kern="1200" dirty="0">
                          <a:solidFill>
                            <a:schemeClr val="dk1"/>
                          </a:solidFill>
                          <a:effectLst/>
                          <a:latin typeface="CCW Cursive Writing 19" panose="03050602040000000000" pitchFamily="66" charset="0"/>
                          <a:ea typeface="+mn-ea"/>
                          <a:cs typeface="+mn-cs"/>
                        </a:rPr>
                        <a:t>. This is also the world's largest island that is not a continent! Greenland is located in the North Atlantic Ocean. - Australia is also an island, but considered a continent.</a:t>
                      </a:r>
                      <a:endParaRPr lang="en-US" sz="700" b="0" i="0" kern="1200" dirty="0">
                        <a:solidFill>
                          <a:schemeClr val="dk1"/>
                        </a:solidFill>
                        <a:effectLst/>
                        <a:latin typeface="CCW Cursive Writing 19" panose="03050602040000000000" pitchFamily="66" charset="0"/>
                        <a:ea typeface="+mn-ea"/>
                        <a:cs typeface="+mn-cs"/>
                      </a:endParaRPr>
                    </a:p>
                    <a:p>
                      <a:pPr marL="171450" indent="-171450">
                        <a:buFont typeface="Arial" panose="020B0604020202020204" pitchFamily="34" charset="0"/>
                        <a:buChar char="•"/>
                      </a:pPr>
                      <a:endParaRPr lang="en-US" sz="700" b="0" i="0" kern="1200" dirty="0">
                        <a:solidFill>
                          <a:schemeClr val="dk1"/>
                        </a:solidFill>
                        <a:effectLst/>
                        <a:latin typeface="CCW Cursive Writing 19" panose="03050602040000000000" pitchFamily="66" charset="0"/>
                        <a:ea typeface="+mn-ea"/>
                        <a:cs typeface="+mn-cs"/>
                      </a:endParaRPr>
                    </a:p>
                    <a:p>
                      <a:pPr marL="171450" indent="-171450">
                        <a:buFont typeface="Arial" panose="020B0604020202020204" pitchFamily="34" charset="0"/>
                        <a:buChar char="•"/>
                      </a:pPr>
                      <a:r>
                        <a:rPr lang="en-GB" sz="700" b="1" i="0" kern="1200" dirty="0">
                          <a:solidFill>
                            <a:schemeClr val="dk1"/>
                          </a:solidFill>
                          <a:effectLst/>
                          <a:latin typeface="CCW Cursive Writing 19" panose="03050602040000000000" pitchFamily="66" charset="0"/>
                          <a:ea typeface="+mn-ea"/>
                          <a:cs typeface="+mn-cs"/>
                        </a:rPr>
                        <a:t>Highest Mountain: Denali in </a:t>
                      </a:r>
                      <a:r>
                        <a:rPr lang="en-GB" sz="700" b="1" i="0" kern="1200" dirty="0" err="1">
                          <a:solidFill>
                            <a:schemeClr val="dk1"/>
                          </a:solidFill>
                          <a:effectLst/>
                          <a:latin typeface="CCW Cursive Writing 19" panose="03050602040000000000" pitchFamily="66" charset="0"/>
                          <a:ea typeface="+mn-ea"/>
                          <a:cs typeface="+mn-cs"/>
                        </a:rPr>
                        <a:t>Alasaka</a:t>
                      </a:r>
                      <a:r>
                        <a:rPr lang="en-GB" sz="700" b="1" i="0" kern="1200" dirty="0">
                          <a:solidFill>
                            <a:schemeClr val="dk1"/>
                          </a:solidFill>
                          <a:effectLst/>
                          <a:latin typeface="CCW Cursive Writing 19" panose="03050602040000000000" pitchFamily="66" charset="0"/>
                          <a:ea typeface="+mn-ea"/>
                          <a:cs typeface="+mn-cs"/>
                        </a:rPr>
                        <a:t>/USA. The mountain (6,190 metres/ 20,310 ft) is located in the Alaska mountain range. Until 2015, this mountain was referred to as Mount McKinley.</a:t>
                      </a:r>
                    </a:p>
                    <a:p>
                      <a:pPr marL="171450" indent="-171450">
                        <a:buFont typeface="Arial" panose="020B0604020202020204" pitchFamily="34" charset="0"/>
                        <a:buChar char="•"/>
                      </a:pPr>
                      <a:endParaRPr lang="en-GB" sz="700" b="0" i="0" kern="1200" dirty="0">
                        <a:solidFill>
                          <a:schemeClr val="dk1"/>
                        </a:solidFill>
                        <a:effectLst/>
                        <a:latin typeface="CCW Cursive Writing 19" panose="03050602040000000000" pitchFamily="66" charset="0"/>
                        <a:ea typeface="+mn-ea"/>
                        <a:cs typeface="+mn-cs"/>
                      </a:endParaRPr>
                    </a:p>
                    <a:p>
                      <a:pPr marL="171450" indent="-171450">
                        <a:buFont typeface="Arial" panose="020B0604020202020204" pitchFamily="34" charset="0"/>
                        <a:buChar char="•"/>
                      </a:pPr>
                      <a:r>
                        <a:rPr lang="en-GB" sz="700" b="1" i="0" kern="1200" dirty="0">
                          <a:solidFill>
                            <a:schemeClr val="dk1"/>
                          </a:solidFill>
                          <a:effectLst/>
                          <a:latin typeface="CCW Cursive Writing 19" panose="03050602040000000000" pitchFamily="66" charset="0"/>
                          <a:ea typeface="+mn-ea"/>
                          <a:cs typeface="+mn-cs"/>
                        </a:rPr>
                        <a:t>English</a:t>
                      </a:r>
                      <a:r>
                        <a:rPr lang="en-GB" sz="700" b="0" i="0" kern="1200" dirty="0">
                          <a:solidFill>
                            <a:schemeClr val="dk1"/>
                          </a:solidFill>
                          <a:effectLst/>
                          <a:latin typeface="CCW Cursive Writing 19" panose="03050602040000000000" pitchFamily="66" charset="0"/>
                          <a:ea typeface="+mn-ea"/>
                          <a:cs typeface="+mn-cs"/>
                        </a:rPr>
                        <a:t> is most widely spoken in North America. Spanish and French are spoken by many as second language in the USA. While Spanish is the most common first language in the Caribbean, French is the first language of 20% of the Canadian population</a:t>
                      </a:r>
                      <a:r>
                        <a:rPr lang="en-GB" sz="700" b="0" i="0" kern="1200" dirty="0" smtClean="0">
                          <a:solidFill>
                            <a:schemeClr val="dk1"/>
                          </a:solidFill>
                          <a:effectLst/>
                          <a:latin typeface="CCW Cursive Writing 19" panose="03050602040000000000" pitchFamily="66" charset="0"/>
                          <a:ea typeface="+mn-ea"/>
                          <a:cs typeface="+mn-cs"/>
                        </a:rPr>
                        <a:t>.</a:t>
                      </a:r>
                    </a:p>
                    <a:p>
                      <a:pPr marL="171450" indent="-171450">
                        <a:buFont typeface="Arial" panose="020B0604020202020204" pitchFamily="34" charset="0"/>
                        <a:buChar char="•"/>
                      </a:pPr>
                      <a:endParaRPr lang="en-GB" sz="700" b="1" i="0" kern="1200" dirty="0">
                        <a:solidFill>
                          <a:schemeClr val="dk1"/>
                        </a:solidFill>
                        <a:effectLst/>
                        <a:latin typeface="CCW Cursive Writing 19" panose="03050602040000000000" pitchFamily="66" charset="0"/>
                        <a:ea typeface="+mn-ea"/>
                        <a:cs typeface="+mn-cs"/>
                      </a:endParaRPr>
                    </a:p>
                    <a:p>
                      <a:pPr marL="171450" indent="-171450">
                        <a:buFont typeface="Arial" panose="020B0604020202020204" pitchFamily="34" charset="0"/>
                        <a:buChar char="•"/>
                      </a:pPr>
                      <a:r>
                        <a:rPr lang="en-GB" sz="700" b="1" i="0" kern="1200" dirty="0">
                          <a:solidFill>
                            <a:schemeClr val="dk1"/>
                          </a:solidFill>
                          <a:effectLst/>
                          <a:latin typeface="CCW Cursive Writing 19" panose="03050602040000000000" pitchFamily="66" charset="0"/>
                          <a:ea typeface="+mn-ea"/>
                          <a:cs typeface="+mn-cs"/>
                        </a:rPr>
                        <a:t>Biggest Lake: Lake Superior. This is the largest of the Great Lakes in the USA. This lake is as big as South Carolina/USA or Austria! Lake Superior is shared by Canada (to the north) and the United States (to the east, south and west). Lake Superior is also considered the largest freshwater lake by area in the world.</a:t>
                      </a:r>
                    </a:p>
                    <a:p>
                      <a:pPr marL="171450" indent="-171450">
                        <a:buFont typeface="Arial" panose="020B0604020202020204" pitchFamily="34" charset="0"/>
                        <a:buChar char="•"/>
                      </a:pPr>
                      <a:endParaRPr lang="en-GB" sz="700" b="1" i="0" kern="1200" dirty="0">
                        <a:solidFill>
                          <a:schemeClr val="dk1"/>
                        </a:solidFill>
                        <a:effectLst/>
                        <a:latin typeface="CCW Cursive Writing 19" panose="03050602040000000000" pitchFamily="66" charset="0"/>
                        <a:ea typeface="+mn-ea"/>
                        <a:cs typeface="+mn-cs"/>
                      </a:endParaRPr>
                    </a:p>
                    <a:p>
                      <a:pPr marL="171450" indent="-171450">
                        <a:buFont typeface="Arial" panose="020B0604020202020204" pitchFamily="34" charset="0"/>
                        <a:buChar char="•"/>
                      </a:pPr>
                      <a:r>
                        <a:rPr lang="en-GB" sz="700" b="1" i="0" kern="1200" dirty="0">
                          <a:solidFill>
                            <a:schemeClr val="dk1"/>
                          </a:solidFill>
                          <a:effectLst/>
                          <a:latin typeface="CCW Cursive Writing 19" panose="03050602040000000000" pitchFamily="66" charset="0"/>
                          <a:ea typeface="+mn-ea"/>
                          <a:cs typeface="+mn-cs"/>
                        </a:rPr>
                        <a:t>Lowest Point</a:t>
                      </a:r>
                      <a:r>
                        <a:rPr lang="en-GB" sz="700" b="0" i="0" kern="1200" dirty="0">
                          <a:solidFill>
                            <a:schemeClr val="dk1"/>
                          </a:solidFill>
                          <a:effectLst/>
                          <a:latin typeface="CCW Cursive Writing 19" panose="03050602040000000000" pitchFamily="66" charset="0"/>
                          <a:ea typeface="+mn-ea"/>
                          <a:cs typeface="+mn-cs"/>
                        </a:rPr>
                        <a:t>: Death Valley. In the Death Valley National Park you will not only find the lowest point in North America with 86 m/282 ft. below sea level, but this is also the hottest and the driest national park in the USA.</a:t>
                      </a:r>
                      <a:endParaRPr lang="en-US" sz="700" b="1" i="0" kern="1200" dirty="0">
                        <a:solidFill>
                          <a:schemeClr val="dk1"/>
                        </a:solidFill>
                        <a:effectLst/>
                        <a:latin typeface="CCW Cursive Writing 19" panose="03050602040000000000" pitchFamily="66" charset="0"/>
                        <a:ea typeface="+mn-ea"/>
                        <a:cs typeface="+mn-cs"/>
                      </a:endParaRPr>
                    </a:p>
                    <a:p>
                      <a:pPr marL="171450" indent="-171450">
                        <a:buFont typeface="Arial" panose="020B0604020202020204" pitchFamily="34" charset="0"/>
                        <a:buChar char="•"/>
                      </a:pPr>
                      <a:endParaRPr lang="en-US" sz="700" b="0" i="0" kern="1200" dirty="0">
                        <a:solidFill>
                          <a:schemeClr val="dk1"/>
                        </a:solidFill>
                        <a:effectLst/>
                        <a:latin typeface="CCW Cursive Writing 19" panose="03050602040000000000" pitchFamily="66" charset="0"/>
                        <a:ea typeface="+mn-ea"/>
                        <a:cs typeface="+mn-cs"/>
                      </a:endParaRPr>
                    </a:p>
                    <a:p>
                      <a:pPr marL="171450" indent="-171450">
                        <a:buFont typeface="Arial" panose="020B0604020202020204" pitchFamily="34" charset="0"/>
                        <a:buChar char="•"/>
                      </a:pPr>
                      <a:endParaRPr lang="en-US" sz="700" b="0" i="0" kern="1200" dirty="0">
                        <a:solidFill>
                          <a:schemeClr val="dk1"/>
                        </a:solidFill>
                        <a:effectLst/>
                        <a:latin typeface="CCW Cursive Writing 19" panose="03050602040000000000" pitchFamily="66" charset="0"/>
                        <a:ea typeface="+mn-ea"/>
                        <a:cs typeface="+mn-cs"/>
                      </a:endParaRPr>
                    </a:p>
                    <a:p>
                      <a:pPr marL="0" lvl="0" indent="0" algn="l">
                        <a:lnSpc>
                          <a:spcPct val="100000"/>
                        </a:lnSpc>
                        <a:spcAft>
                          <a:spcPts val="0"/>
                        </a:spcAft>
                        <a:buFont typeface="Arial" panose="020B0604020202020204" pitchFamily="34" charset="0"/>
                        <a:buNone/>
                      </a:pPr>
                      <a:endParaRPr lang="en-GB" sz="700" kern="1200" dirty="0">
                        <a:solidFill>
                          <a:schemeClr val="tx1"/>
                        </a:solidFill>
                        <a:latin typeface="CCW Cursive Writing 19" panose="03050602040000000000" pitchFamily="66" charset="0"/>
                        <a:ea typeface="+mn-ea"/>
                        <a:cs typeface="Arial" panose="020B0604020202020204" pitchFamily="34" charset="0"/>
                      </a:endParaRPr>
                    </a:p>
                  </a:txBody>
                  <a:tcPr marL="68580" marR="68580" marT="0" marB="0" anchor="ctr">
                    <a:solidFill>
                      <a:schemeClr val="accent6">
                        <a:lumMod val="40000"/>
                        <a:lumOff val="60000"/>
                      </a:schemeClr>
                    </a:solidFill>
                  </a:tcPr>
                </a:tc>
                <a:extLst>
                  <a:ext uri="{0D108BD9-81ED-4DB2-BD59-A6C34878D82A}">
                    <a16:rowId xmlns:a16="http://schemas.microsoft.com/office/drawing/2014/main" val="2199361055"/>
                  </a:ext>
                </a:extLst>
              </a:tr>
            </a:tbl>
          </a:graphicData>
        </a:graphic>
      </p:graphicFrame>
      <p:sp>
        <p:nvSpPr>
          <p:cNvPr id="6" name="Scroll: Vertical 5">
            <a:extLst>
              <a:ext uri="{FF2B5EF4-FFF2-40B4-BE49-F238E27FC236}">
                <a16:creationId xmlns:a16="http://schemas.microsoft.com/office/drawing/2014/main" id="{7CD41092-B3A5-47A8-93EB-132A2C181DFD}"/>
              </a:ext>
            </a:extLst>
          </p:cNvPr>
          <p:cNvSpPr/>
          <p:nvPr/>
        </p:nvSpPr>
        <p:spPr>
          <a:xfrm>
            <a:off x="0" y="576549"/>
            <a:ext cx="4323644" cy="6194122"/>
          </a:xfrm>
          <a:prstGeom prst="verticalScroll">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000" b="1" dirty="0" smtClean="0">
              <a:solidFill>
                <a:srgbClr val="002060"/>
              </a:solidFill>
              <a:hlinkClick r:id="rId2" tooltip="Encyclopedic Entry: Continent"/>
            </a:endParaRPr>
          </a:p>
          <a:p>
            <a:endParaRPr lang="en-GB" sz="1000" b="1" dirty="0">
              <a:solidFill>
                <a:srgbClr val="002060"/>
              </a:solidFill>
              <a:hlinkClick r:id="rId2" tooltip="Encyclopedic Entry: Continent"/>
            </a:endParaRPr>
          </a:p>
          <a:p>
            <a:endParaRPr lang="en-GB" sz="1000" b="1" dirty="0" smtClean="0">
              <a:solidFill>
                <a:srgbClr val="002060"/>
              </a:solidFill>
              <a:hlinkClick r:id="rId2" tooltip="Encyclopedic Entry: Continent"/>
            </a:endParaRPr>
          </a:p>
          <a:p>
            <a:endParaRPr lang="en-GB" sz="1000" b="1" dirty="0">
              <a:solidFill>
                <a:srgbClr val="002060"/>
              </a:solidFill>
              <a:hlinkClick r:id="rId2" tooltip="Encyclopedic Entry: Continent"/>
            </a:endParaRPr>
          </a:p>
          <a:p>
            <a:endParaRPr lang="en-GB" sz="1000" b="1" dirty="0" smtClean="0">
              <a:solidFill>
                <a:srgbClr val="002060"/>
              </a:solidFill>
              <a:hlinkClick r:id="rId2" tooltip="Encyclopedic Entry: Continent"/>
            </a:endParaRPr>
          </a:p>
          <a:p>
            <a:endParaRPr lang="en-GB" sz="1000" b="1" dirty="0">
              <a:solidFill>
                <a:srgbClr val="002060"/>
              </a:solidFill>
              <a:hlinkClick r:id="rId2" tooltip="Encyclopedic Entry: Continent"/>
            </a:endParaRPr>
          </a:p>
          <a:p>
            <a:endParaRPr lang="en-GB" sz="1000" b="1" dirty="0" smtClean="0">
              <a:solidFill>
                <a:srgbClr val="002060"/>
              </a:solidFill>
              <a:hlinkClick r:id="rId2" tooltip="Encyclopedic Entry: Continent"/>
            </a:endParaRPr>
          </a:p>
          <a:p>
            <a:endParaRPr lang="en-GB" sz="1000" b="1" dirty="0">
              <a:solidFill>
                <a:srgbClr val="002060"/>
              </a:solidFill>
              <a:hlinkClick r:id="rId2" tooltip="Encyclopedic Entry: Continent"/>
            </a:endParaRPr>
          </a:p>
          <a:p>
            <a:endParaRPr lang="en-GB" sz="800" b="1" dirty="0" smtClean="0">
              <a:solidFill>
                <a:srgbClr val="002060"/>
              </a:solidFill>
              <a:latin typeface="CCW Cursive Writing 19" panose="03050602040000000000" pitchFamily="66" charset="0"/>
              <a:hlinkClick r:id="rId2" tooltip="Encyclopedic Entry: Continent"/>
            </a:endParaRPr>
          </a:p>
          <a:p>
            <a:endParaRPr lang="en-GB" sz="800" b="1" dirty="0" smtClean="0">
              <a:solidFill>
                <a:srgbClr val="002060"/>
              </a:solidFill>
              <a:latin typeface="CCW Cursive Writing 19" panose="03050602040000000000" pitchFamily="66" charset="0"/>
              <a:hlinkClick r:id="rId2" tooltip="Encyclopedic Entry: Continent"/>
            </a:endParaRPr>
          </a:p>
          <a:p>
            <a:r>
              <a:rPr lang="en-GB" sz="800" b="1" dirty="0" smtClean="0">
                <a:solidFill>
                  <a:schemeClr val="accent5"/>
                </a:solidFill>
                <a:latin typeface="CCW Cursive Writing 19" panose="03050602040000000000" pitchFamily="66" charset="0"/>
              </a:rPr>
              <a:t>Continent</a:t>
            </a:r>
            <a:r>
              <a:rPr lang="en-GB" sz="800" b="1" dirty="0" smtClean="0">
                <a:solidFill>
                  <a:schemeClr val="tx1"/>
                </a:solidFill>
                <a:latin typeface="CCW Cursive Writing 19" panose="03050602040000000000" pitchFamily="66" charset="0"/>
              </a:rPr>
              <a:t> one </a:t>
            </a:r>
            <a:r>
              <a:rPr lang="en-GB" sz="800" b="1" dirty="0">
                <a:solidFill>
                  <a:schemeClr val="tx1"/>
                </a:solidFill>
                <a:latin typeface="CCW Cursive Writing 19" panose="03050602040000000000" pitchFamily="66" charset="0"/>
              </a:rPr>
              <a:t>of the seven main land masses on </a:t>
            </a:r>
            <a:r>
              <a:rPr lang="en-GB" sz="800" b="1" dirty="0" smtClean="0">
                <a:solidFill>
                  <a:schemeClr val="tx1"/>
                </a:solidFill>
                <a:latin typeface="CCW Cursive Writing 19" panose="03050602040000000000" pitchFamily="66" charset="0"/>
              </a:rPr>
              <a:t>Earth</a:t>
            </a:r>
          </a:p>
          <a:p>
            <a:r>
              <a:rPr lang="en-GB" sz="800" b="1" dirty="0" smtClean="0">
                <a:solidFill>
                  <a:schemeClr val="accent1">
                    <a:lumMod val="75000"/>
                  </a:schemeClr>
                </a:solidFill>
                <a:latin typeface="CCW Cursive Writing 19" panose="03050602040000000000" pitchFamily="66" charset="0"/>
              </a:rPr>
              <a:t>Environment</a:t>
            </a:r>
            <a:r>
              <a:rPr lang="en-GB" sz="800" b="1" dirty="0" smtClean="0">
                <a:solidFill>
                  <a:schemeClr val="tx1"/>
                </a:solidFill>
                <a:latin typeface="CCW Cursive Writing 19" panose="03050602040000000000" pitchFamily="66" charset="0"/>
              </a:rPr>
              <a:t> </a:t>
            </a:r>
            <a:r>
              <a:rPr lang="en-GB" sz="800" b="1" dirty="0">
                <a:solidFill>
                  <a:schemeClr val="tx1"/>
                </a:solidFill>
                <a:latin typeface="CCW Cursive Writing 19" panose="03050602040000000000" pitchFamily="66" charset="0"/>
              </a:rPr>
              <a:t>conditions that surround and influence an organism or </a:t>
            </a:r>
            <a:r>
              <a:rPr lang="en-GB" sz="800" b="1" dirty="0" smtClean="0">
                <a:solidFill>
                  <a:schemeClr val="tx1"/>
                </a:solidFill>
                <a:latin typeface="CCW Cursive Writing 19" panose="03050602040000000000" pitchFamily="66" charset="0"/>
              </a:rPr>
              <a:t>community</a:t>
            </a:r>
          </a:p>
          <a:p>
            <a:r>
              <a:rPr lang="en-GB" sz="800" b="1" dirty="0" smtClean="0">
                <a:solidFill>
                  <a:schemeClr val="accent5">
                    <a:lumMod val="75000"/>
                  </a:schemeClr>
                </a:solidFill>
                <a:latin typeface="CCW Cursive Writing 19" panose="03050602040000000000" pitchFamily="66" charset="0"/>
              </a:rPr>
              <a:t>Agriculture</a:t>
            </a:r>
            <a:r>
              <a:rPr lang="en-GB" sz="800" b="1" dirty="0" smtClean="0">
                <a:solidFill>
                  <a:schemeClr val="tx1"/>
                </a:solidFill>
                <a:latin typeface="CCW Cursive Writing 19" panose="03050602040000000000" pitchFamily="66" charset="0"/>
              </a:rPr>
              <a:t> </a:t>
            </a:r>
            <a:r>
              <a:rPr lang="en-GB" sz="800" b="1" dirty="0">
                <a:solidFill>
                  <a:schemeClr val="tx1"/>
                </a:solidFill>
                <a:latin typeface="CCW Cursive Writing 19" panose="03050602040000000000" pitchFamily="66" charset="0"/>
              </a:rPr>
              <a:t>the art and science of cultivating land for growing crops (farming) or raising livestock (ranching</a:t>
            </a:r>
            <a:r>
              <a:rPr lang="en-GB" sz="800" b="1" dirty="0" smtClean="0">
                <a:solidFill>
                  <a:schemeClr val="tx1"/>
                </a:solidFill>
                <a:latin typeface="CCW Cursive Writing 19" panose="03050602040000000000" pitchFamily="66" charset="0"/>
              </a:rPr>
              <a:t>).</a:t>
            </a:r>
          </a:p>
          <a:p>
            <a:r>
              <a:rPr lang="en-GB" sz="800" b="1" dirty="0" smtClean="0">
                <a:solidFill>
                  <a:schemeClr val="accent5"/>
                </a:solidFill>
                <a:latin typeface="CCW Cursive Writing 19" panose="03050602040000000000" pitchFamily="66" charset="0"/>
              </a:rPr>
              <a:t>Climate Change </a:t>
            </a:r>
            <a:r>
              <a:rPr lang="en-GB" sz="800" b="1" dirty="0" smtClean="0">
                <a:solidFill>
                  <a:schemeClr val="tx1"/>
                </a:solidFill>
                <a:latin typeface="CCW Cursive Writing 19" panose="03050602040000000000" pitchFamily="66" charset="0"/>
              </a:rPr>
              <a:t>gradual </a:t>
            </a:r>
            <a:r>
              <a:rPr lang="en-GB" sz="800" b="1" dirty="0">
                <a:solidFill>
                  <a:schemeClr val="tx1"/>
                </a:solidFill>
                <a:latin typeface="CCW Cursive Writing 19" panose="03050602040000000000" pitchFamily="66" charset="0"/>
              </a:rPr>
              <a:t>changes in all the interconnected weather elements on our planet</a:t>
            </a:r>
            <a:r>
              <a:rPr lang="en-GB" sz="800" b="1" dirty="0" smtClean="0">
                <a:solidFill>
                  <a:schemeClr val="tx1"/>
                </a:solidFill>
                <a:latin typeface="CCW Cursive Writing 19" panose="03050602040000000000" pitchFamily="66" charset="0"/>
              </a:rPr>
              <a:t>.</a:t>
            </a:r>
          </a:p>
          <a:p>
            <a:r>
              <a:rPr lang="en-GB" sz="800" b="1" dirty="0" smtClean="0">
                <a:solidFill>
                  <a:srgbClr val="002060"/>
                </a:solidFill>
                <a:latin typeface="CCW Cursive Writing 19" panose="03050602040000000000" pitchFamily="66" charset="0"/>
              </a:rPr>
              <a:t>Colonize</a:t>
            </a:r>
            <a:r>
              <a:rPr lang="en-GB" sz="800" b="1" dirty="0" smtClean="0">
                <a:solidFill>
                  <a:schemeClr val="tx1"/>
                </a:solidFill>
                <a:latin typeface="CCW Cursive Writing 19" panose="03050602040000000000" pitchFamily="66" charset="0"/>
              </a:rPr>
              <a:t> </a:t>
            </a:r>
            <a:r>
              <a:rPr lang="en-GB" sz="800" b="1" dirty="0">
                <a:solidFill>
                  <a:schemeClr val="tx1"/>
                </a:solidFill>
                <a:latin typeface="CCW Cursive Writing 19" panose="03050602040000000000" pitchFamily="66" charset="0"/>
              </a:rPr>
              <a:t>to establish control of a foreign land and culture</a:t>
            </a:r>
            <a:r>
              <a:rPr lang="en-GB" sz="800" b="1" dirty="0" smtClean="0">
                <a:solidFill>
                  <a:schemeClr val="tx1"/>
                </a:solidFill>
                <a:latin typeface="CCW Cursive Writing 19" panose="03050602040000000000" pitchFamily="66" charset="0"/>
              </a:rPr>
              <a:t>.</a:t>
            </a:r>
          </a:p>
          <a:p>
            <a:r>
              <a:rPr lang="en-GB" sz="800" b="1" dirty="0">
                <a:solidFill>
                  <a:schemeClr val="accent5">
                    <a:lumMod val="75000"/>
                  </a:schemeClr>
                </a:solidFill>
                <a:latin typeface="CCW Cursive Writing 19" panose="03050602040000000000" pitchFamily="66" charset="0"/>
              </a:rPr>
              <a:t>F</a:t>
            </a:r>
            <a:r>
              <a:rPr lang="en-GB" sz="800" b="1" dirty="0" smtClean="0">
                <a:solidFill>
                  <a:schemeClr val="accent5">
                    <a:lumMod val="75000"/>
                  </a:schemeClr>
                </a:solidFill>
                <a:latin typeface="CCW Cursive Writing 19" panose="03050602040000000000" pitchFamily="66" charset="0"/>
              </a:rPr>
              <a:t>air-trade</a:t>
            </a:r>
            <a:r>
              <a:rPr lang="en-GB" sz="800" b="1" dirty="0" smtClean="0">
                <a:solidFill>
                  <a:srgbClr val="002060"/>
                </a:solidFill>
                <a:latin typeface="CCW Cursive Writing 19" panose="03050602040000000000" pitchFamily="66" charset="0"/>
              </a:rPr>
              <a:t> </a:t>
            </a:r>
            <a:r>
              <a:rPr lang="en-GB" sz="800" b="1" dirty="0">
                <a:solidFill>
                  <a:schemeClr val="tx1"/>
                </a:solidFill>
                <a:latin typeface="CCW Cursive Writing 19" panose="03050602040000000000" pitchFamily="66" charset="0"/>
              </a:rPr>
              <a:t>having to do with sales that support farmers in developing countries and promote sustainable farming practices</a:t>
            </a:r>
            <a:r>
              <a:rPr lang="en-GB" sz="800" b="1" dirty="0" smtClean="0">
                <a:solidFill>
                  <a:schemeClr val="tx1"/>
                </a:solidFill>
                <a:latin typeface="CCW Cursive Writing 19" panose="03050602040000000000" pitchFamily="66" charset="0"/>
              </a:rPr>
              <a:t>.</a:t>
            </a:r>
          </a:p>
          <a:p>
            <a:r>
              <a:rPr lang="en-GB" sz="800" b="1" dirty="0">
                <a:solidFill>
                  <a:srgbClr val="002060"/>
                </a:solidFill>
                <a:latin typeface="CCW Cursive Writing 19" panose="03050602040000000000" pitchFamily="66" charset="0"/>
              </a:rPr>
              <a:t>H</a:t>
            </a:r>
            <a:r>
              <a:rPr lang="en-GB" sz="800" b="1" dirty="0" smtClean="0">
                <a:solidFill>
                  <a:srgbClr val="002060"/>
                </a:solidFill>
                <a:latin typeface="CCW Cursive Writing 19" panose="03050602040000000000" pitchFamily="66" charset="0"/>
              </a:rPr>
              <a:t>uman </a:t>
            </a:r>
            <a:r>
              <a:rPr lang="en-GB" sz="800" b="1" dirty="0">
                <a:solidFill>
                  <a:srgbClr val="002060"/>
                </a:solidFill>
                <a:latin typeface="CCW Cursive Writing 19" panose="03050602040000000000" pitchFamily="66" charset="0"/>
              </a:rPr>
              <a:t>geography </a:t>
            </a:r>
            <a:r>
              <a:rPr lang="en-GB" sz="800" b="1" dirty="0">
                <a:solidFill>
                  <a:schemeClr val="tx1"/>
                </a:solidFill>
                <a:latin typeface="CCW Cursive Writing 19" panose="03050602040000000000" pitchFamily="66" charset="0"/>
              </a:rPr>
              <a:t>the study of the way human communities and systems interact with their environment.</a:t>
            </a:r>
          </a:p>
          <a:p>
            <a:r>
              <a:rPr lang="en-GB" sz="800" b="1" dirty="0">
                <a:solidFill>
                  <a:srgbClr val="002060"/>
                </a:solidFill>
                <a:latin typeface="CCW Cursive Writing 19" panose="03050602040000000000" pitchFamily="66" charset="0"/>
              </a:rPr>
              <a:t>Immigrant</a:t>
            </a:r>
            <a:r>
              <a:rPr lang="en-GB" sz="800" b="1" dirty="0">
                <a:solidFill>
                  <a:schemeClr val="tx1"/>
                </a:solidFill>
                <a:latin typeface="CCW Cursive Writing 19" panose="03050602040000000000" pitchFamily="66" charset="0"/>
              </a:rPr>
              <a:t> person who moves to a new country or </a:t>
            </a:r>
            <a:r>
              <a:rPr lang="en-GB" sz="800" b="1" dirty="0" smtClean="0">
                <a:solidFill>
                  <a:schemeClr val="tx1"/>
                </a:solidFill>
                <a:latin typeface="CCW Cursive Writing 19" panose="03050602040000000000" pitchFamily="66" charset="0"/>
              </a:rPr>
              <a:t>region</a:t>
            </a:r>
          </a:p>
          <a:p>
            <a:r>
              <a:rPr lang="en-GB" sz="800" b="1" dirty="0">
                <a:solidFill>
                  <a:srgbClr val="002060"/>
                </a:solidFill>
                <a:latin typeface="CCW Cursive Writing 19" panose="03050602040000000000" pitchFamily="66" charset="0"/>
              </a:rPr>
              <a:t>Mestizo</a:t>
            </a:r>
            <a:r>
              <a:rPr lang="en-GB" sz="800" b="1" dirty="0">
                <a:solidFill>
                  <a:schemeClr val="tx1"/>
                </a:solidFill>
                <a:latin typeface="CCW Cursive Writing 19" panose="03050602040000000000" pitchFamily="66" charset="0"/>
              </a:rPr>
              <a:t> Latin American person with European and Native American </a:t>
            </a:r>
            <a:r>
              <a:rPr lang="en-GB" sz="800" b="1" dirty="0" smtClean="0">
                <a:solidFill>
                  <a:schemeClr val="tx1"/>
                </a:solidFill>
                <a:latin typeface="CCW Cursive Writing 19" panose="03050602040000000000" pitchFamily="66" charset="0"/>
              </a:rPr>
              <a:t>ancestry</a:t>
            </a:r>
            <a:endParaRPr lang="en-GB" sz="800" b="1" dirty="0">
              <a:solidFill>
                <a:schemeClr val="tx1"/>
              </a:solidFill>
              <a:latin typeface="CCW Cursive Writing 19" panose="03050602040000000000" pitchFamily="66" charset="0"/>
            </a:endParaRPr>
          </a:p>
          <a:p>
            <a:r>
              <a:rPr lang="en-GB" sz="800" b="1" dirty="0">
                <a:solidFill>
                  <a:srgbClr val="002060"/>
                </a:solidFill>
                <a:latin typeface="CCW Cursive Writing 19" panose="03050602040000000000" pitchFamily="66" charset="0"/>
              </a:rPr>
              <a:t>Metis</a:t>
            </a:r>
            <a:r>
              <a:rPr lang="en-GB" sz="800" b="1" dirty="0">
                <a:solidFill>
                  <a:schemeClr val="tx1"/>
                </a:solidFill>
                <a:latin typeface="CCW Cursive Writing 19" panose="03050602040000000000" pitchFamily="66" charset="0"/>
              </a:rPr>
              <a:t> people and culture native to Canada, who trace their ancestry to European and indigenous heritage</a:t>
            </a:r>
            <a:r>
              <a:rPr lang="en-GB" sz="800" b="1" dirty="0" smtClean="0">
                <a:solidFill>
                  <a:schemeClr val="tx1"/>
                </a:solidFill>
                <a:latin typeface="CCW Cursive Writing 19" panose="03050602040000000000" pitchFamily="66" charset="0"/>
              </a:rPr>
              <a:t>.</a:t>
            </a:r>
          </a:p>
          <a:p>
            <a:r>
              <a:rPr lang="en-GB" sz="800" b="1" dirty="0">
                <a:solidFill>
                  <a:srgbClr val="002060"/>
                </a:solidFill>
                <a:latin typeface="CCW Cursive Writing 19" panose="03050602040000000000" pitchFamily="66" charset="0"/>
              </a:rPr>
              <a:t>Ecotourism</a:t>
            </a:r>
            <a:r>
              <a:rPr lang="en-GB" sz="800" b="1" dirty="0">
                <a:solidFill>
                  <a:schemeClr val="tx1"/>
                </a:solidFill>
                <a:latin typeface="CCW Cursive Writing 19" panose="03050602040000000000" pitchFamily="66" charset="0"/>
              </a:rPr>
              <a:t> act and industry of traveling for pleasure with concern for minimal environmental impact</a:t>
            </a:r>
          </a:p>
          <a:p>
            <a:r>
              <a:rPr lang="en-GB" sz="800" b="1" dirty="0">
                <a:solidFill>
                  <a:srgbClr val="002060"/>
                </a:solidFill>
                <a:latin typeface="CCW Cursive Writing 19" panose="03050602040000000000" pitchFamily="66" charset="0"/>
              </a:rPr>
              <a:t>N</a:t>
            </a:r>
            <a:r>
              <a:rPr lang="en-GB" sz="800" b="1" dirty="0" smtClean="0">
                <a:solidFill>
                  <a:srgbClr val="002060"/>
                </a:solidFill>
                <a:latin typeface="CCW Cursive Writing 19" panose="03050602040000000000" pitchFamily="66" charset="0"/>
              </a:rPr>
              <a:t>atural disaster </a:t>
            </a:r>
            <a:r>
              <a:rPr lang="en-GB" sz="800" b="1" dirty="0" smtClean="0">
                <a:solidFill>
                  <a:schemeClr val="tx1"/>
                </a:solidFill>
                <a:latin typeface="CCW Cursive Writing 19" panose="03050602040000000000" pitchFamily="66" charset="0"/>
              </a:rPr>
              <a:t>an </a:t>
            </a:r>
            <a:r>
              <a:rPr lang="en-GB" sz="800" b="1" dirty="0">
                <a:solidFill>
                  <a:schemeClr val="tx1"/>
                </a:solidFill>
                <a:latin typeface="CCW Cursive Writing 19" panose="03050602040000000000" pitchFamily="66" charset="0"/>
              </a:rPr>
              <a:t>event occurring naturally that has large-scale effects on the environment and people, such as a volcano, earthquake, or hurricane</a:t>
            </a:r>
          </a:p>
          <a:p>
            <a:r>
              <a:rPr lang="en-GB" sz="800" b="1" dirty="0">
                <a:solidFill>
                  <a:srgbClr val="002060"/>
                </a:solidFill>
                <a:latin typeface="CCW Cursive Writing 19" panose="03050602040000000000" pitchFamily="66" charset="0"/>
              </a:rPr>
              <a:t>Overhunt</a:t>
            </a:r>
            <a:r>
              <a:rPr lang="en-GB" sz="800" b="1" dirty="0">
                <a:solidFill>
                  <a:schemeClr val="tx1"/>
                </a:solidFill>
                <a:latin typeface="CCW Cursive Writing 19" panose="03050602040000000000" pitchFamily="66" charset="0"/>
              </a:rPr>
              <a:t> to capture and kill enough animals to reduce their breeding population below sustainable </a:t>
            </a:r>
            <a:r>
              <a:rPr lang="en-GB" sz="800" b="1" dirty="0" smtClean="0">
                <a:solidFill>
                  <a:schemeClr val="tx1"/>
                </a:solidFill>
                <a:latin typeface="CCW Cursive Writing 19" panose="03050602040000000000" pitchFamily="66" charset="0"/>
              </a:rPr>
              <a:t>levels</a:t>
            </a:r>
          </a:p>
          <a:p>
            <a:r>
              <a:rPr lang="en-GB" sz="800" b="1" dirty="0">
                <a:solidFill>
                  <a:srgbClr val="0070C0"/>
                </a:solidFill>
                <a:latin typeface="CCW Cursive Writing 19" panose="03050602040000000000" pitchFamily="66" charset="0"/>
              </a:rPr>
              <a:t>Nomadic</a:t>
            </a:r>
            <a:r>
              <a:rPr lang="en-GB" sz="800" b="1" dirty="0">
                <a:solidFill>
                  <a:schemeClr val="tx1"/>
                </a:solidFill>
                <a:latin typeface="CCW Cursive Writing 19" panose="03050602040000000000" pitchFamily="66" charset="0"/>
              </a:rPr>
              <a:t> having to do with a way of life lacking permanent settlement</a:t>
            </a:r>
          </a:p>
          <a:p>
            <a:r>
              <a:rPr lang="en-GB" sz="800" b="1" i="1" dirty="0">
                <a:solidFill>
                  <a:srgbClr val="0070C0"/>
                </a:solidFill>
                <a:latin typeface="CCW Cursive Writing 19" panose="03050602040000000000" pitchFamily="66" charset="0"/>
              </a:rPr>
              <a:t>Poverty </a:t>
            </a:r>
            <a:r>
              <a:rPr lang="en-GB" sz="800" b="1" i="1" dirty="0">
                <a:solidFill>
                  <a:schemeClr val="tx1"/>
                </a:solidFill>
                <a:latin typeface="CCW Cursive Writing 19" panose="03050602040000000000" pitchFamily="66" charset="0"/>
              </a:rPr>
              <a:t>status of having very little money or material goods.</a:t>
            </a:r>
          </a:p>
          <a:p>
            <a:r>
              <a:rPr lang="en-GB" sz="800" b="1" dirty="0">
                <a:solidFill>
                  <a:srgbClr val="0070C0"/>
                </a:solidFill>
                <a:latin typeface="CCW Cursive Writing 19" panose="03050602040000000000" pitchFamily="66" charset="0"/>
              </a:rPr>
              <a:t>Prosper</a:t>
            </a:r>
            <a:r>
              <a:rPr lang="en-GB" sz="800" b="1" dirty="0">
                <a:solidFill>
                  <a:schemeClr val="tx1"/>
                </a:solidFill>
                <a:latin typeface="CCW Cursive Writing 19" panose="03050602040000000000" pitchFamily="66" charset="0"/>
              </a:rPr>
              <a:t> to be successful.</a:t>
            </a:r>
          </a:p>
          <a:p>
            <a:endParaRPr lang="en-GB" sz="1000" b="1" dirty="0">
              <a:solidFill>
                <a:schemeClr val="tx1"/>
              </a:solidFill>
            </a:endParaRPr>
          </a:p>
          <a:p>
            <a:endParaRPr lang="en-GB" sz="1000" dirty="0">
              <a:solidFill>
                <a:schemeClr val="tx1"/>
              </a:solidFill>
            </a:endParaRPr>
          </a:p>
          <a:p>
            <a:endParaRPr lang="en-GB" sz="1000" b="1" dirty="0">
              <a:solidFill>
                <a:schemeClr val="tx1"/>
              </a:solidFill>
            </a:endParaRPr>
          </a:p>
          <a:p>
            <a:endParaRPr lang="en-GB" sz="1000" b="1" dirty="0">
              <a:solidFill>
                <a:schemeClr val="tx1"/>
              </a:solidFill>
            </a:endParaRPr>
          </a:p>
          <a:p>
            <a:endParaRPr lang="en-GB" sz="1000" b="1" dirty="0" smtClean="0">
              <a:solidFill>
                <a:schemeClr val="tx1"/>
              </a:solidFill>
            </a:endParaRPr>
          </a:p>
          <a:p>
            <a:endParaRPr lang="en-GB" sz="1000" b="1" dirty="0">
              <a:solidFill>
                <a:schemeClr val="tx1"/>
              </a:solidFill>
            </a:endParaRPr>
          </a:p>
          <a:p>
            <a:endParaRPr lang="en-GB" sz="1000" b="1" dirty="0">
              <a:solidFill>
                <a:schemeClr val="tx1"/>
              </a:solidFill>
            </a:endParaRPr>
          </a:p>
          <a:p>
            <a:endParaRPr lang="en-GB" sz="1000" b="1" dirty="0">
              <a:solidFill>
                <a:schemeClr val="tx1"/>
              </a:solidFill>
            </a:endParaRPr>
          </a:p>
          <a:p>
            <a:endParaRPr lang="en-GB" sz="1000" b="1" dirty="0">
              <a:solidFill>
                <a:schemeClr val="tx1"/>
              </a:solidFill>
            </a:endParaRPr>
          </a:p>
        </p:txBody>
      </p:sp>
      <p:sp>
        <p:nvSpPr>
          <p:cNvPr id="3" name="Rectangle 2">
            <a:extLst>
              <a:ext uri="{FF2B5EF4-FFF2-40B4-BE49-F238E27FC236}">
                <a16:creationId xmlns:a16="http://schemas.microsoft.com/office/drawing/2014/main" id="{C354830E-A5A3-4BFC-9403-146B42EEE36F}"/>
              </a:ext>
            </a:extLst>
          </p:cNvPr>
          <p:cNvSpPr/>
          <p:nvPr/>
        </p:nvSpPr>
        <p:spPr>
          <a:xfrm>
            <a:off x="600016" y="709232"/>
            <a:ext cx="3723628" cy="307777"/>
          </a:xfrm>
          <a:prstGeom prst="rect">
            <a:avLst/>
          </a:prstGeom>
        </p:spPr>
        <p:txBody>
          <a:bodyPr wrap="square">
            <a:spAutoFit/>
          </a:bodyPr>
          <a:lstStyle/>
          <a:p>
            <a:pPr algn="ctr"/>
            <a:r>
              <a:rPr lang="en-GB" sz="1400" b="1" dirty="0">
                <a:latin typeface="XCCW Joined 19a" panose="03050602040000000000" pitchFamily="66" charset="0"/>
                <a:cs typeface="Arial" panose="020B0604020202020204" pitchFamily="34" charset="0"/>
              </a:rPr>
              <a:t>Key Vocab and Glossary</a:t>
            </a:r>
          </a:p>
        </p:txBody>
      </p:sp>
      <p:sp>
        <p:nvSpPr>
          <p:cNvPr id="17" name="Rectangle: Rounded Corners 16">
            <a:extLst>
              <a:ext uri="{FF2B5EF4-FFF2-40B4-BE49-F238E27FC236}">
                <a16:creationId xmlns:a16="http://schemas.microsoft.com/office/drawing/2014/main" id="{C44A9C8D-EAEB-44A0-AB95-611DBE11C3F3}"/>
              </a:ext>
            </a:extLst>
          </p:cNvPr>
          <p:cNvSpPr/>
          <p:nvPr/>
        </p:nvSpPr>
        <p:spPr>
          <a:xfrm>
            <a:off x="86553" y="66877"/>
            <a:ext cx="3742611" cy="509671"/>
          </a:xfrm>
          <a:prstGeom prst="roundRect">
            <a:avLst/>
          </a:prstGeom>
          <a:solidFill>
            <a:schemeClr val="accent6">
              <a:alpha val="77647"/>
            </a:schemeClr>
          </a:solidFill>
          <a:ln w="381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XCCW Joined 19a" panose="03050602040000000000" pitchFamily="66" charset="0"/>
                <a:cs typeface="Arial" panose="020B0604020202020204" pitchFamily="34" charset="0"/>
              </a:rPr>
              <a:t>Spring Two: North America</a:t>
            </a:r>
          </a:p>
        </p:txBody>
      </p:sp>
      <p:sp>
        <p:nvSpPr>
          <p:cNvPr id="35" name="Rectangle: Rounded Corners 34">
            <a:extLst>
              <a:ext uri="{FF2B5EF4-FFF2-40B4-BE49-F238E27FC236}">
                <a16:creationId xmlns:a16="http://schemas.microsoft.com/office/drawing/2014/main" id="{3992D428-0367-4704-A849-EB59B09646A7}"/>
              </a:ext>
            </a:extLst>
          </p:cNvPr>
          <p:cNvSpPr/>
          <p:nvPr/>
        </p:nvSpPr>
        <p:spPr>
          <a:xfrm>
            <a:off x="4130029" y="4921956"/>
            <a:ext cx="5610395" cy="1848714"/>
          </a:xfrm>
          <a:prstGeom prst="roundRect">
            <a:avLst/>
          </a:prstGeom>
          <a:solidFill>
            <a:schemeClr val="accent6">
              <a:lumMod val="60000"/>
              <a:lumOff val="40000"/>
            </a:schemeClr>
          </a:solidFill>
          <a:ln w="381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900" b="1" u="sng" dirty="0">
                <a:solidFill>
                  <a:schemeClr val="tx1"/>
                </a:solidFill>
                <a:latin typeface="CCW Cursive Writing 19" panose="03050602040000000000" pitchFamily="66" charset="0"/>
                <a:cs typeface="Arial" panose="020B0604020202020204" pitchFamily="34" charset="0"/>
              </a:rPr>
              <a:t>Useful Links</a:t>
            </a:r>
          </a:p>
          <a:p>
            <a:pPr algn="ctr"/>
            <a:r>
              <a:rPr lang="en-GB" sz="900" dirty="0">
                <a:latin typeface="CCW Cursive Writing 19" panose="03050602040000000000" pitchFamily="66" charset="0"/>
                <a:hlinkClick r:id="rId3"/>
              </a:rPr>
              <a:t> North America Facts for Kids | North America | </a:t>
            </a:r>
            <a:r>
              <a:rPr lang="en-GB" sz="900" dirty="0" smtClean="0">
                <a:latin typeface="CCW Cursive Writing 19" panose="03050602040000000000" pitchFamily="66" charset="0"/>
                <a:hlinkClick r:id="rId3"/>
              </a:rPr>
              <a:t>Geography </a:t>
            </a:r>
            <a:r>
              <a:rPr lang="en-GB" sz="900" dirty="0">
                <a:latin typeface="CCW Cursive Writing 19" panose="03050602040000000000" pitchFamily="66" charset="0"/>
                <a:hlinkClick r:id="rId3"/>
              </a:rPr>
              <a:t>| Superlative (kids-world-travel-guide.com)</a:t>
            </a:r>
            <a:r>
              <a:rPr lang="en-GB" sz="900" dirty="0">
                <a:latin typeface="CCW Cursive Writing 19" panose="03050602040000000000" pitchFamily="66" charset="0"/>
              </a:rPr>
              <a:t> </a:t>
            </a:r>
            <a:endParaRPr lang="en-GB" sz="900" dirty="0" smtClean="0">
              <a:latin typeface="CCW Cursive Writing 19" panose="03050602040000000000" pitchFamily="66" charset="0"/>
            </a:endParaRPr>
          </a:p>
          <a:p>
            <a:pPr algn="ctr"/>
            <a:endParaRPr lang="en-GB" sz="900" dirty="0">
              <a:latin typeface="CCW Cursive Writing 19" panose="03050602040000000000" pitchFamily="66" charset="0"/>
            </a:endParaRPr>
          </a:p>
          <a:p>
            <a:pPr algn="ctr"/>
            <a:r>
              <a:rPr lang="en-GB" sz="900" b="1" dirty="0">
                <a:latin typeface="CCW Cursive Writing 19" panose="03050602040000000000" pitchFamily="66" charset="0"/>
                <a:hlinkClick r:id="rId4"/>
              </a:rPr>
              <a:t>North America | BBC Earth | BBC </a:t>
            </a:r>
            <a:r>
              <a:rPr lang="en-GB" sz="900" b="1" dirty="0" smtClean="0">
                <a:latin typeface="CCW Cursive Writing 19" panose="03050602040000000000" pitchFamily="66" charset="0"/>
                <a:hlinkClick r:id="rId4"/>
              </a:rPr>
              <a:t>Earth</a:t>
            </a:r>
            <a:endParaRPr lang="en-GB" sz="900" b="1" dirty="0" smtClean="0">
              <a:latin typeface="CCW Cursive Writing 19" panose="03050602040000000000" pitchFamily="66" charset="0"/>
            </a:endParaRPr>
          </a:p>
          <a:p>
            <a:pPr algn="ctr"/>
            <a:endParaRPr lang="en-GB" sz="900" b="1" dirty="0">
              <a:latin typeface="CCW Cursive Writing 19" panose="03050602040000000000" pitchFamily="66" charset="0"/>
            </a:endParaRPr>
          </a:p>
          <a:p>
            <a:pPr algn="ctr"/>
            <a:r>
              <a:rPr lang="en-GB" sz="900" dirty="0">
                <a:latin typeface="CCW Cursive Writing 19" panose="03050602040000000000" pitchFamily="66" charset="0"/>
                <a:hlinkClick r:id="rId5"/>
              </a:rPr>
              <a:t>North America Facts for Kids (easyscienceforkids.com)</a:t>
            </a:r>
            <a:endParaRPr lang="en-GB" sz="900" dirty="0">
              <a:latin typeface="CCW Cursive Writing 19" panose="03050602040000000000" pitchFamily="66" charset="0"/>
            </a:endParaRPr>
          </a:p>
          <a:p>
            <a:pPr algn="ctr"/>
            <a:r>
              <a:rPr lang="en-GB" sz="900" b="1" dirty="0">
                <a:latin typeface="CCW Cursive Writing 19" panose="03050602040000000000" pitchFamily="66" charset="0"/>
                <a:hlinkClick r:id="rId6"/>
              </a:rPr>
              <a:t>North America Continent Facts For Kids | DK Find </a:t>
            </a:r>
            <a:r>
              <a:rPr lang="en-GB" sz="900" b="1" dirty="0" smtClean="0">
                <a:latin typeface="CCW Cursive Writing 19" panose="03050602040000000000" pitchFamily="66" charset="0"/>
                <a:hlinkClick r:id="rId6"/>
              </a:rPr>
              <a:t>Out</a:t>
            </a:r>
            <a:endParaRPr lang="en-GB" sz="900" b="1" dirty="0" smtClean="0">
              <a:latin typeface="CCW Cursive Writing 19" panose="03050602040000000000" pitchFamily="66" charset="0"/>
            </a:endParaRPr>
          </a:p>
          <a:p>
            <a:pPr algn="ctr"/>
            <a:endParaRPr lang="en-GB" sz="900" b="1" dirty="0">
              <a:latin typeface="CCW Cursive Writing 19" panose="03050602040000000000" pitchFamily="66" charset="0"/>
            </a:endParaRPr>
          </a:p>
          <a:p>
            <a:pPr algn="ctr"/>
            <a:r>
              <a:rPr lang="en-GB" sz="900" dirty="0">
                <a:latin typeface="CCW Cursive Writing 19" panose="03050602040000000000" pitchFamily="66" charset="0"/>
                <a:hlinkClick r:id="rId7"/>
              </a:rPr>
              <a:t>North America Facts - General Knowledge for Kids | </a:t>
            </a:r>
            <a:r>
              <a:rPr lang="en-GB" sz="900" dirty="0" err="1">
                <a:latin typeface="CCW Cursive Writing 19" panose="03050602040000000000" pitchFamily="66" charset="0"/>
                <a:hlinkClick r:id="rId7"/>
              </a:rPr>
              <a:t>Mocomi</a:t>
            </a:r>
            <a:endParaRPr lang="en-GB" sz="900" dirty="0">
              <a:latin typeface="CCW Cursive Writing 19" panose="03050602040000000000" pitchFamily="66" charset="0"/>
            </a:endParaRPr>
          </a:p>
          <a:p>
            <a:pPr algn="ctr"/>
            <a:endParaRPr lang="en-GB" sz="1200" dirty="0"/>
          </a:p>
          <a:p>
            <a:pPr algn="ctr"/>
            <a:endParaRPr lang="en-GB" sz="1200" b="1" u="sng" dirty="0">
              <a:solidFill>
                <a:schemeClr val="tx1"/>
              </a:solidFill>
              <a:latin typeface="XCCW Joined 19a" panose="03050602040000000000" pitchFamily="66" charset="0"/>
              <a:cs typeface="Arial" panose="020B0604020202020204" pitchFamily="34" charset="0"/>
            </a:endParaRPr>
          </a:p>
          <a:p>
            <a:pPr>
              <a:lnSpc>
                <a:spcPct val="107000"/>
              </a:lnSpc>
              <a:spcAft>
                <a:spcPts val="800"/>
              </a:spcAft>
            </a:pPr>
            <a:endParaRPr lang="en-GB" sz="1400" b="1" dirty="0">
              <a:solidFill>
                <a:schemeClr val="tx1"/>
              </a:solidFill>
              <a:latin typeface="NTCursive" panose="02000400000000000000" pitchFamily="2" charset="0"/>
              <a:ea typeface="Calibri" panose="020F0502020204030204" pitchFamily="34" charset="0"/>
              <a:cs typeface="Times New Roman" panose="02020603050405020304" pitchFamily="18" charset="0"/>
            </a:endParaRPr>
          </a:p>
        </p:txBody>
      </p:sp>
      <p:pic>
        <p:nvPicPr>
          <p:cNvPr id="2" name="Picture 1"/>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35572" y="-16076"/>
            <a:ext cx="632085" cy="879196"/>
          </a:xfrm>
          <a:prstGeom prst="rect">
            <a:avLst/>
          </a:prstGeom>
        </p:spPr>
      </p:pic>
    </p:spTree>
    <p:extLst>
      <p:ext uri="{BB962C8B-B14F-4D97-AF65-F5344CB8AC3E}">
        <p14:creationId xmlns:p14="http://schemas.microsoft.com/office/powerpoint/2010/main" val="374160172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1221</TotalTime>
  <Words>921</Words>
  <Application>Microsoft Office PowerPoint</Application>
  <PresentationFormat>A4 Paper (210x297 mm)</PresentationFormat>
  <Paragraphs>88</Paragraphs>
  <Slides>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vt:i4>
      </vt:variant>
    </vt:vector>
  </HeadingPairs>
  <TitlesOfParts>
    <vt:vector size="11" baseType="lpstr">
      <vt:lpstr>Arial</vt:lpstr>
      <vt:lpstr>Calibri</vt:lpstr>
      <vt:lpstr>Calibri Light</vt:lpstr>
      <vt:lpstr>CCW Cursive Writing 19</vt:lpstr>
      <vt:lpstr>NTCursive</vt:lpstr>
      <vt:lpstr>NTCursiveGrey</vt:lpstr>
      <vt:lpstr>Times New Roman</vt:lpstr>
      <vt:lpstr>XCCW Joined 19a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Neil Mc Pherson</dc:creator>
  <cp:lastModifiedBy>Todd Geary</cp:lastModifiedBy>
  <cp:revision>136</cp:revision>
  <cp:lastPrinted>2021-02-11T12:48:34Z</cp:lastPrinted>
  <dcterms:created xsi:type="dcterms:W3CDTF">2019-10-31T16:05:36Z</dcterms:created>
  <dcterms:modified xsi:type="dcterms:W3CDTF">2021-02-11T13:19:06Z</dcterms:modified>
</cp:coreProperties>
</file>